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339" r:id="rId4"/>
    <p:sldId id="321" r:id="rId5"/>
    <p:sldId id="331" r:id="rId6"/>
    <p:sldId id="332" r:id="rId7"/>
    <p:sldId id="340" r:id="rId8"/>
    <p:sldId id="341" r:id="rId9"/>
    <p:sldId id="342" r:id="rId10"/>
    <p:sldId id="263" r:id="rId11"/>
    <p:sldId id="257" r:id="rId12"/>
    <p:sldId id="302" r:id="rId13"/>
  </p:sldIdLst>
  <p:sldSz cx="9144000" cy="5143500" type="screen16x9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lainy Borges" initials="WB" lastIdx="1" clrIdx="0">
    <p:extLst>
      <p:ext uri="{19B8F6BF-5375-455C-9EA6-DF929625EA0E}">
        <p15:presenceInfo xmlns:p15="http://schemas.microsoft.com/office/powerpoint/2012/main" userId="6a8084b98b3dc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7567D1B-874D-4F8C-AE0E-7BB451C3BE5B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1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7567D1B-874D-4F8C-AE0E-7BB451C3BE5B}" type="slidenum">
              <a:rPr lang="pt-BR" sz="1400" b="0" strike="noStrike" spc="-1" smtClean="0">
                <a:latin typeface="Times New Roman"/>
              </a:rPr>
              <a:t>11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4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f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ionarios.mdh.gov.br/responder/KzuaSlyudwlqQemSkrc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egislacao.planalto.gov.br/legisla/legislacao.nsf/Viw_Identificacao/lei%2013.797-2019?OpenDocument" TargetMode="External"/><Relationship Id="rId5" Type="http://schemas.openxmlformats.org/officeDocument/2006/relationships/image" Target="../media/image3.GIF"/><Relationship Id="rId4" Type="http://schemas.openxmlformats.org/officeDocument/2006/relationships/hyperlink" Target="mailto:cadastrofmi@mdh.gov.b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999" cy="2950453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50874" y="185867"/>
            <a:ext cx="8262385" cy="1191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3000" b="0" strike="noStrike" spc="-1" dirty="0">
                <a:solidFill>
                  <a:srgbClr val="FFFFFF"/>
                </a:solidFill>
                <a:latin typeface="Franklin Gothic Demi"/>
                <a:ea typeface="DejaVu Sans"/>
              </a:rPr>
              <a:t> </a:t>
            </a:r>
            <a:endParaRPr lang="pt-BR" sz="30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702157" y="3800011"/>
            <a:ext cx="7911102" cy="92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0243E"/>
                </a:solidFill>
                <a:latin typeface="Franklin Gothic Demi"/>
                <a:ea typeface="DejaVu Sans"/>
              </a:rPr>
              <a:t>Secretaria de Estado </a:t>
            </a:r>
            <a:r>
              <a:rPr lang="pt-BR" sz="2400" spc="-1" dirty="0">
                <a:solidFill>
                  <a:srgbClr val="10243E"/>
                </a:solidFill>
                <a:latin typeface="Franklin Gothic Demi"/>
                <a:ea typeface="DejaVu Sans"/>
              </a:rPr>
              <a:t>de Desenvolvimento Social</a:t>
            </a:r>
          </a:p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0243E"/>
                </a:solidFill>
                <a:latin typeface="Franklin Gothic Demi"/>
              </a:rPr>
              <a:t>Conselho Estadual dos Direitos da Pessoa Idosa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0243E"/>
                </a:solidFill>
                <a:latin typeface="Franklin Gothic Demi"/>
                <a:ea typeface="DejaVu Sans"/>
              </a:rPr>
              <a:t>Governo de Goiás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C63BE9-0476-44A3-8327-89607D2BD76A}"/>
              </a:ext>
            </a:extLst>
          </p:cNvPr>
          <p:cNvSpPr txBox="1"/>
          <p:nvPr/>
        </p:nvSpPr>
        <p:spPr>
          <a:xfrm>
            <a:off x="2966484" y="254040"/>
            <a:ext cx="564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PROMOÇÃO DOS DIREITOS DA PESSOA IDOSA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70" y="2226474"/>
            <a:ext cx="2345530" cy="10772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5E8738-88CE-405A-9B91-BFEBD355DE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98" y="2456870"/>
            <a:ext cx="2105025" cy="679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36080" cy="51435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98" y="965700"/>
            <a:ext cx="2186902" cy="181318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ED6EDA-0E09-4688-BB1E-DCB2434F8331}"/>
              </a:ext>
            </a:extLst>
          </p:cNvPr>
          <p:cNvSpPr txBox="1"/>
          <p:nvPr/>
        </p:nvSpPr>
        <p:spPr>
          <a:xfrm>
            <a:off x="1539391" y="614880"/>
            <a:ext cx="453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15 de junho – DIA MUNDIAL DE CONSCIENTIZAÇÃO DA VIOLÊNCIA CONTRA Á PESSOA IDOSA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0D3B69-ABD8-4904-BCCB-66157EE3AAE2}"/>
              </a:ext>
            </a:extLst>
          </p:cNvPr>
          <p:cNvSpPr txBox="1"/>
          <p:nvPr/>
        </p:nvSpPr>
        <p:spPr>
          <a:xfrm>
            <a:off x="3806099" y="2833713"/>
            <a:ext cx="436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1º  DE OUTUBRO – DIA INTERNACIONAL E NACIONAL DA PESSOA IDOSA - LEI Nº 11.433/ 2006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9125C23-7E44-411B-A20B-DA494234A9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7" y="16801"/>
            <a:ext cx="1700023" cy="5399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4000" cy="4059044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554171" y="478281"/>
            <a:ext cx="8035657" cy="2441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b="1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1800" b="1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Conselho Estadual dos Direitos da Pessoa Idosa de Goiás</a:t>
            </a:r>
          </a:p>
          <a:p>
            <a:pPr algn="ctr">
              <a:lnSpc>
                <a:spcPct val="100000"/>
              </a:lnSpc>
            </a:pPr>
            <a:endParaRPr lang="pt-BR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Wadson Arantes Gama</a:t>
            </a: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Presidente</a:t>
            </a:r>
          </a:p>
          <a:p>
            <a:pPr algn="ctr">
              <a:lnSpc>
                <a:spcPct val="100000"/>
              </a:lnSpc>
            </a:pPr>
            <a:endParaRPr lang="pt-BR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Luciana Amorim de Santana Mota</a:t>
            </a: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Vice presidente</a:t>
            </a: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Gestão 2021 – 2023</a:t>
            </a:r>
          </a:p>
          <a:p>
            <a:pPr algn="r">
              <a:lnSpc>
                <a:spcPct val="100000"/>
              </a:lnSpc>
            </a:pPr>
            <a:endParaRPr lang="pt-BR" sz="1800" b="0" u="sng" strike="noStrike" spc="-1" dirty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pt-BR" sz="1800" b="0" u="sng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Conselho Estadual dos Direitos </a:t>
            </a:r>
          </a:p>
          <a:p>
            <a:pPr algn="r">
              <a:lnSpc>
                <a:spcPct val="100000"/>
              </a:lnSpc>
            </a:pPr>
            <a:r>
              <a:rPr lang="pt-BR" sz="1800" b="0" u="sng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 Pessoa Idosa </a:t>
            </a:r>
          </a:p>
          <a:p>
            <a:pPr algn="r">
              <a:lnSpc>
                <a:spcPct val="100000"/>
              </a:lnSpc>
            </a:pPr>
            <a:r>
              <a:rPr lang="pt-BR" sz="1800" b="0" u="sng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cedpigoias.seds@goias.gov.br</a:t>
            </a:r>
            <a:endParaRPr lang="pt-BR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800" b="0" strike="noStrike" spc="-1" dirty="0">
                <a:latin typeface="Arial"/>
                <a:ea typeface="DejaVu Sans"/>
              </a:rPr>
              <a:t>(62) 3201-8542</a:t>
            </a:r>
            <a:endParaRPr lang="pt-BR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607"/>
            <a:ext cx="2229492" cy="12618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1EDBBB-DFD5-47C0-9DB1-47504979206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99" y="4294599"/>
            <a:ext cx="1972920" cy="716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50874" y="185867"/>
            <a:ext cx="8262385" cy="1191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3000" b="0" strike="noStrike" spc="-1" dirty="0">
                <a:solidFill>
                  <a:srgbClr val="FFFFFF"/>
                </a:solidFill>
                <a:latin typeface="Franklin Gothic Demi"/>
                <a:ea typeface="DejaVu Sans"/>
              </a:rPr>
              <a:t> </a:t>
            </a:r>
            <a:endParaRPr lang="pt-BR" sz="3000" b="0" strike="noStrike" spc="-1" dirty="0"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C63BE9-0476-44A3-8327-89607D2BD76A}"/>
              </a:ext>
            </a:extLst>
          </p:cNvPr>
          <p:cNvSpPr txBox="1"/>
          <p:nvPr/>
        </p:nvSpPr>
        <p:spPr>
          <a:xfrm>
            <a:off x="-19283" y="45186"/>
            <a:ext cx="921636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CONSELHOS MUNICIPAIS E FUNDOS ESPECIAIS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72" y="4216902"/>
            <a:ext cx="1808252" cy="952308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3CCC12E3-3A6F-424C-9B3A-238CF2B02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BDEE64-491C-42D6-B72E-FD786AE80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5" y="1325993"/>
            <a:ext cx="2729887" cy="27298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A25F93B-E2BC-4DF3-B551-5EC9CEFC6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98" y="1374245"/>
            <a:ext cx="2678964" cy="26789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B27FDAA-593F-443E-8ACD-F54A480B5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18" y="1376916"/>
            <a:ext cx="2678964" cy="26789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1D1F6FB-0965-403C-A7AB-6C9CE548B07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48" y="4406855"/>
            <a:ext cx="1808252" cy="5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-20111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ângulo 1"/>
          <p:cNvSpPr/>
          <p:nvPr/>
        </p:nvSpPr>
        <p:spPr>
          <a:xfrm>
            <a:off x="1183986" y="658080"/>
            <a:ext cx="7526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CONSELHO MUNICIPAL DOS DIREITOS DA PESSOA IDOSA</a:t>
            </a:r>
          </a:p>
          <a:p>
            <a:pPr algn="just"/>
            <a:endParaRPr lang="pt-BR" b="1" dirty="0"/>
          </a:p>
          <a:p>
            <a:pPr algn="just"/>
            <a:r>
              <a:rPr lang="pt-BR" sz="1600" b="1" dirty="0"/>
              <a:t>LEI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COMPOSIÇÃO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b="1" dirty="0"/>
          </a:p>
          <a:p>
            <a:pPr algn="just"/>
            <a:r>
              <a:rPr lang="pt-BR" sz="1600" b="1" dirty="0"/>
              <a:t>REGIMENTO INTERNO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b="1" dirty="0"/>
          </a:p>
        </p:txBody>
      </p:sp>
      <p:pic>
        <p:nvPicPr>
          <p:cNvPr id="1028" name="Picture 4" descr="Guia Pratico Quer um Conselho - Miolo - Sangria e Corte - Reedição 2016.cdr">
            <a:extLst>
              <a:ext uri="{FF2B5EF4-FFF2-40B4-BE49-F238E27FC236}">
                <a16:creationId xmlns:a16="http://schemas.microsoft.com/office/drawing/2014/main" id="{F3BC89D1-DD69-4FA1-BBB9-2196F845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89" y="1055160"/>
            <a:ext cx="2303502" cy="34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B905EFD-7041-4809-9F09-49ADE8260F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06" y="0"/>
            <a:ext cx="1890445" cy="640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1298898-62CD-4157-A9EC-CAE221FC0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44" y="1358631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ângulo 1"/>
          <p:cNvSpPr/>
          <p:nvPr/>
        </p:nvSpPr>
        <p:spPr>
          <a:xfrm>
            <a:off x="1518337" y="351071"/>
            <a:ext cx="71684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/>
          </a:p>
          <a:p>
            <a:pPr algn="just"/>
            <a:r>
              <a:rPr lang="pt-BR" b="1" dirty="0"/>
              <a:t>FUNDO MUNICIPAL DOS DIREITOS DA PESSOA IDOSA</a:t>
            </a:r>
          </a:p>
          <a:p>
            <a:pPr algn="just"/>
            <a:endParaRPr lang="pt-BR" b="1" dirty="0"/>
          </a:p>
          <a:p>
            <a:pPr algn="just"/>
            <a:r>
              <a:rPr lang="pt-BR" sz="1600" b="1" dirty="0"/>
              <a:t>LEI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CNPJ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CONTA BANCÁRIA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REGULAMENTAÇÃO DO FUNDO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D2504C6-2A33-42F9-BFC1-D06CC0C47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B6E44C-9559-402A-8C7E-D9D6AC6D6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56" y="1200240"/>
            <a:ext cx="1842983" cy="245735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E86A97F-3C28-41D6-8275-280B8B6B1B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3" y="5530"/>
            <a:ext cx="1746607" cy="4773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30DC266-B2B8-48D8-BFE2-C2E810EC57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t="17122" r="46514" b="5081"/>
          <a:stretch/>
        </p:blipFill>
        <p:spPr>
          <a:xfrm>
            <a:off x="4126351" y="936606"/>
            <a:ext cx="2153159" cy="28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3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ângulo 1"/>
          <p:cNvSpPr/>
          <p:nvPr/>
        </p:nvSpPr>
        <p:spPr>
          <a:xfrm>
            <a:off x="1152000" y="63365"/>
            <a:ext cx="71684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CONSELHOS....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1600" dirty="0"/>
              <a:t>Diretoria – Presidente e Vice presidente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Reuniões – livro ata – todos os conselheiros assinarem as reuniões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Visibilidade do CMI – Espaço físico com nome visível, Site da Prefeitura/ Assistência Social, Redes Sociais, Facebook, Instagram, twitter....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Capacitações dos Conselheiros – Saber o que cada Instituição que compõe o CMI está fazendo com relação à Pessoa Idosa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Divulgação do Fundo Municipal do Idoso para captação de recursos financeiros.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Fundo capta recursos de doações de pessoas físicas</a:t>
            </a:r>
          </a:p>
          <a:p>
            <a:pPr algn="just"/>
            <a:r>
              <a:rPr lang="pt-BR" sz="1600" dirty="0"/>
              <a:t> e jurídicas, com incentivos fiscais.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EFF222-C478-4648-9FBA-D22477D84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04" y="0"/>
            <a:ext cx="1587776" cy="14312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C8FEA2-8CA6-4032-80AE-68188724395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81" y="16801"/>
            <a:ext cx="1700023" cy="539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CD81A5-2421-4418-8E6C-4086B9BAE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9" y="3481606"/>
            <a:ext cx="1598529" cy="15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ângulo 1"/>
          <p:cNvSpPr/>
          <p:nvPr/>
        </p:nvSpPr>
        <p:spPr>
          <a:xfrm>
            <a:off x="1152000" y="63365"/>
            <a:ext cx="71684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ESTADO DE GOIÁS – 246 MUNICÍPIOS</a:t>
            </a:r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r>
              <a:rPr lang="pt-BR" sz="1600" b="1" dirty="0"/>
              <a:t>CONSELHOS </a:t>
            </a:r>
          </a:p>
          <a:p>
            <a:pPr algn="just"/>
            <a:r>
              <a:rPr lang="pt-BR" sz="1600" b="1" dirty="0"/>
              <a:t>      Contatos com 102 em julho e agosto</a:t>
            </a:r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r>
              <a:rPr lang="pt-BR" sz="1600" b="1" dirty="0"/>
              <a:t>FUNDOS – 34 Fundos criados</a:t>
            </a:r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3C8FEA2-8CA6-4032-80AE-6818872439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7" y="16801"/>
            <a:ext cx="1700023" cy="5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0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16801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ângulo 1"/>
          <p:cNvSpPr/>
          <p:nvPr/>
        </p:nvSpPr>
        <p:spPr>
          <a:xfrm>
            <a:off x="1152000" y="63365"/>
            <a:ext cx="7168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ESTADO DE GOIÁS – 246 MUNICÍPIOS</a:t>
            </a:r>
          </a:p>
          <a:p>
            <a:pPr algn="just"/>
            <a:r>
              <a:rPr lang="pt-BR" sz="1600" b="1" dirty="0"/>
              <a:t>FUNDOS –Fundos criados ativos</a:t>
            </a:r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algn="just"/>
            <a:endParaRPr lang="pt-BR" sz="16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3C8FEA2-8CA6-4032-80AE-6818872439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7" y="16801"/>
            <a:ext cx="1700023" cy="53993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36ACBB3-6279-444E-9EDE-B10CA9D15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63697"/>
              </p:ext>
            </p:extLst>
          </p:nvPr>
        </p:nvGraphicFramePr>
        <p:xfrm>
          <a:off x="1151998" y="658080"/>
          <a:ext cx="7922522" cy="4279503"/>
        </p:xfrm>
        <a:graphic>
          <a:graphicData uri="http://schemas.openxmlformats.org/drawingml/2006/table">
            <a:tbl>
              <a:tblPr/>
              <a:tblGrid>
                <a:gridCol w="214465">
                  <a:extLst>
                    <a:ext uri="{9D8B030D-6E8A-4147-A177-3AD203B41FA5}">
                      <a16:colId xmlns:a16="http://schemas.microsoft.com/office/drawing/2014/main" val="1656239685"/>
                    </a:ext>
                  </a:extLst>
                </a:gridCol>
                <a:gridCol w="1480795">
                  <a:extLst>
                    <a:ext uri="{9D8B030D-6E8A-4147-A177-3AD203B41FA5}">
                      <a16:colId xmlns:a16="http://schemas.microsoft.com/office/drawing/2014/main" val="2573952779"/>
                    </a:ext>
                  </a:extLst>
                </a:gridCol>
                <a:gridCol w="1435323">
                  <a:extLst>
                    <a:ext uri="{9D8B030D-6E8A-4147-A177-3AD203B41FA5}">
                      <a16:colId xmlns:a16="http://schemas.microsoft.com/office/drawing/2014/main" val="1636458820"/>
                    </a:ext>
                  </a:extLst>
                </a:gridCol>
                <a:gridCol w="1401416">
                  <a:extLst>
                    <a:ext uri="{9D8B030D-6E8A-4147-A177-3AD203B41FA5}">
                      <a16:colId xmlns:a16="http://schemas.microsoft.com/office/drawing/2014/main" val="4217563083"/>
                    </a:ext>
                  </a:extLst>
                </a:gridCol>
                <a:gridCol w="1265794">
                  <a:extLst>
                    <a:ext uri="{9D8B030D-6E8A-4147-A177-3AD203B41FA5}">
                      <a16:colId xmlns:a16="http://schemas.microsoft.com/office/drawing/2014/main" val="3384966603"/>
                    </a:ext>
                  </a:extLst>
                </a:gridCol>
                <a:gridCol w="2124729">
                  <a:extLst>
                    <a:ext uri="{9D8B030D-6E8A-4147-A177-3AD203B41FA5}">
                      <a16:colId xmlns:a16="http://schemas.microsoft.com/office/drawing/2014/main" val="109046210"/>
                    </a:ext>
                  </a:extLst>
                </a:gridCol>
              </a:tblGrid>
              <a:tr h="24876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100" b="1" dirty="0">
                          <a:effectLst/>
                        </a:rPr>
                        <a:t>FUNDOS QUE RECEBERAM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100" b="1" dirty="0">
                          <a:effectLst/>
                        </a:rPr>
                        <a:t>FUNDOS QUE NÃO RECEBERAM VALORES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61042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dirty="0">
                          <a:effectLst/>
                        </a:rPr>
                        <a:t>MUNICÍPIO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>
                          <a:effectLst/>
                        </a:rPr>
                        <a:t>VALOR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>
                          <a:effectLst/>
                        </a:rPr>
                        <a:t>MUNICÍPIO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>
                          <a:effectLst/>
                        </a:rPr>
                        <a:t>VALOR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>
                          <a:effectLst/>
                        </a:rPr>
                        <a:t>MOTIVO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25352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</a:rPr>
                        <a:t>Crixás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R$ 2.098,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Alexânia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14.661,00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dom. bancário inválido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57356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2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Goiânia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R$ 328.000,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Araguapaz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2.382,00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favorecido incompatível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69052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3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Goiás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R$ 15.295,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Catalão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66.226,00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dom. bancário inválido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72794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4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Goianira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R$ 3.800,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Corumbá 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26700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5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Inhumas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R$ 29.382,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Diorama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93340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6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Jataí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R$ 121.920,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Firminópolis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2.873,00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71332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7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Jussara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R$ 6.389,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Goianésia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60163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8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</a:rPr>
                        <a:t>Maurilândia</a:t>
                      </a:r>
                    </a:p>
                  </a:txBody>
                  <a:tcPr marL="13156" marR="13156" marT="8771" marB="8771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R$ 2.255,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Iporá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77676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9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Minaçu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R$ 19.908,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Itapaci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ok.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4393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Morrinhos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R$ 102.919,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Jaupaci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12841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11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Niquelândia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R$ 7.356,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Morro Agudo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2.837,00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 dirty="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88392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12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Paraúna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R$ 23.189,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Nova América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91611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13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Rio Verde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R$ 803.794,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Nova Veneza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4.341,00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25155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14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Santa Helena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R$ 84.420,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Novo Gama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>
                          <a:effectLst/>
                        </a:rPr>
                        <a:t>11.091,00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18317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15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Senador Canedo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R$ 5.759,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Santa Rosa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205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72699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16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Sivânia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R$ 323.825,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205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 dirty="0">
                          <a:effectLst/>
                        </a:rPr>
                        <a:t>São Miguel do Araguaia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205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205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 dirty="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 dirty="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0675"/>
                  </a:ext>
                </a:extLst>
              </a:tr>
              <a:tr h="217482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dirty="0">
                          <a:effectLst/>
                        </a:rPr>
                        <a:t>17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Trindade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900">
                          <a:effectLst/>
                        </a:rPr>
                        <a:t>R$ 93.853,</a:t>
                      </a: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 dirty="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 dirty="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900" dirty="0">
                        <a:effectLst/>
                      </a:endParaRPr>
                    </a:p>
                  </a:txBody>
                  <a:tcPr marL="13156" marR="13156" marT="8771" marB="8771" anchor="b">
                    <a:lnL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7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42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-72771" y="2700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7640" y="249120"/>
            <a:ext cx="6840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ângulo 1"/>
          <p:cNvSpPr/>
          <p:nvPr/>
        </p:nvSpPr>
        <p:spPr>
          <a:xfrm>
            <a:off x="1140789" y="-39377"/>
            <a:ext cx="77977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b="1" dirty="0"/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RECADASTRAMENTO DOS FUNDOS</a:t>
            </a:r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DATA : ATÉ O DIA 15 DE OUTUBRO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Por meio do </a:t>
            </a:r>
            <a:r>
              <a:rPr lang="pt-BR" sz="1400" b="1" dirty="0"/>
              <a:t>"Disque Cadastro</a:t>
            </a:r>
            <a:r>
              <a:rPr lang="pt-BR" sz="1400" dirty="0"/>
              <a:t>", será possível tirar dúvidas e receber orientações sobre a captação de recursos financeiros</a:t>
            </a:r>
          </a:p>
          <a:p>
            <a:pPr algn="just"/>
            <a:r>
              <a:rPr lang="pt-BR" sz="1400" dirty="0"/>
              <a:t>O </a:t>
            </a:r>
            <a:r>
              <a:rPr lang="pt-BR" sz="1400" b="1" dirty="0"/>
              <a:t>"Disque Cadastro</a:t>
            </a:r>
            <a:r>
              <a:rPr lang="pt-BR" sz="1400" dirty="0"/>
              <a:t>" é a nova ferramenta ao alcance dos responsáveis pelos fundos distrital, municipais e estaduais da pessoa idosa. </a:t>
            </a:r>
          </a:p>
          <a:p>
            <a:pPr algn="just"/>
            <a:endParaRPr lang="pt-BR" sz="1400" dirty="0"/>
          </a:p>
          <a:p>
            <a:r>
              <a:rPr lang="pt-BR" sz="1400" dirty="0"/>
              <a:t>Acesse o formulário de cadastro. </a:t>
            </a:r>
            <a:r>
              <a:rPr lang="pt-BR" sz="1400" dirty="0">
                <a:hlinkClick r:id="rId3"/>
              </a:rPr>
              <a:t>https://questionarios.mdh.gov.br/responder/KzuaSlyudwlqQemSkrcO</a:t>
            </a:r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Atendimento telefônico - (61) 2027-3899. </a:t>
            </a:r>
          </a:p>
          <a:p>
            <a:pPr algn="just"/>
            <a:r>
              <a:rPr lang="pt-BR" sz="1400" dirty="0"/>
              <a:t>E-mail </a:t>
            </a:r>
            <a:r>
              <a:rPr lang="pt-BR" sz="1400" dirty="0">
                <a:hlinkClick r:id="rId4"/>
              </a:rPr>
              <a:t>cadastrofmi@mdh.gov.br</a:t>
            </a:r>
            <a:r>
              <a:rPr lang="pt-BR" sz="1400" dirty="0"/>
              <a:t>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 partir da                                                  , o contribuinte pode, no ato de sua Declaração de Ajuste Anual, doar recursos financeiros aos fundos vinculados a conselhos que tratem exclusivamente da pauta da pessoa idosa, sejam municipais, distrital, estaduais ou nacional. Confira a Lei. </a:t>
            </a:r>
          </a:p>
          <a:p>
            <a:pPr algn="just"/>
            <a:endParaRPr lang="pt-BR" sz="16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3C8FEA2-8CA6-4032-80AE-68188724395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7" y="16801"/>
            <a:ext cx="1700023" cy="53993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7E0AE58-1602-426B-B78A-CB11CEF0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383" y="3360769"/>
            <a:ext cx="27895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LEI Nº 13.797, DE 3 DE JANEIRO DE 2019</a:t>
            </a:r>
            <a:r>
              <a:rPr kumimoji="0" lang="pt-BR" altLang="pt-BR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1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05920"/>
            <a:ext cx="822168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457200" y="1200240"/>
            <a:ext cx="8221680" cy="338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72000" y="2880"/>
            <a:ext cx="9136080" cy="514080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1152000" y="2299680"/>
            <a:ext cx="75268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4" y="205920"/>
            <a:ext cx="7095406" cy="396864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993239" y="233574"/>
            <a:ext cx="3685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1º de outubro : DIA INTERNACIONAL E NACIONAL DA PESSOA IDOSA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C8C2E6-10C8-49D7-9CFD-2FA05544D2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453135"/>
            <a:ext cx="2105025" cy="679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575</Words>
  <Application>Microsoft Office PowerPoint</Application>
  <PresentationFormat>Apresentação na tela (16:9)</PresentationFormat>
  <Paragraphs>204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Franklin Gothic Demi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HP Inc.</dc:creator>
  <dc:description/>
  <cp:lastModifiedBy>Luciana</cp:lastModifiedBy>
  <cp:revision>540</cp:revision>
  <dcterms:created xsi:type="dcterms:W3CDTF">2019-02-26T11:36:10Z</dcterms:created>
  <dcterms:modified xsi:type="dcterms:W3CDTF">2021-09-12T21:08:11Z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16</vt:i4>
  </property>
  <property fmtid="{D5CDD505-2E9C-101B-9397-08002B2CF9AE}" pid="9" name="PresentationFormat">
    <vt:lpwstr>Apresentação na tela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35</vt:i4>
  </property>
</Properties>
</file>