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6"/>
  </p:notesMasterIdLst>
  <p:sldIdLst>
    <p:sldId id="307" r:id="rId2"/>
    <p:sldId id="309" r:id="rId3"/>
    <p:sldId id="310" r:id="rId4"/>
    <p:sldId id="311" r:id="rId5"/>
    <p:sldId id="312" r:id="rId6"/>
    <p:sldId id="308" r:id="rId7"/>
    <p:sldId id="287" r:id="rId8"/>
    <p:sldId id="293" r:id="rId9"/>
    <p:sldId id="294" r:id="rId10"/>
    <p:sldId id="260" r:id="rId11"/>
    <p:sldId id="313" r:id="rId12"/>
    <p:sldId id="277" r:id="rId13"/>
    <p:sldId id="291" r:id="rId14"/>
    <p:sldId id="314" r:id="rId15"/>
    <p:sldId id="315" r:id="rId16"/>
    <p:sldId id="316" r:id="rId17"/>
    <p:sldId id="318" r:id="rId18"/>
    <p:sldId id="319" r:id="rId19"/>
    <p:sldId id="320" r:id="rId20"/>
    <p:sldId id="317" r:id="rId21"/>
    <p:sldId id="321" r:id="rId22"/>
    <p:sldId id="322" r:id="rId23"/>
    <p:sldId id="323" r:id="rId24"/>
    <p:sldId id="289"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16"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AUDICON\CEDRO%20DE%20SAO%20JOAO\APRESENTA&#199;&#195;O%20TABEL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AUDICON\CEDRO%20DE%20SAO%20JOAO\APRESENTA&#199;&#195;O%20TABEL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tx>
            <c:strRef>
              <c:f>Planilha2!$P$6</c:f>
              <c:strCache>
                <c:ptCount val="1"/>
              </c:strCache>
            </c:strRef>
          </c:tx>
          <c:spPr>
            <a:solidFill>
              <a:schemeClr val="accent1"/>
            </a:solidFill>
            <a:ln>
              <a:noFill/>
            </a:ln>
            <a:effectLst/>
          </c:spPr>
          <c:invertIfNegative val="0"/>
          <c:cat>
            <c:numRef>
              <c:f>Planilha2!$O$7:$O$11</c:f>
              <c:numCache>
                <c:formatCode>#,##0</c:formatCode>
                <c:ptCount val="5"/>
                <c:pt idx="0">
                  <c:v>2018</c:v>
                </c:pt>
                <c:pt idx="1">
                  <c:v>2019</c:v>
                </c:pt>
                <c:pt idx="2">
                  <c:v>2020</c:v>
                </c:pt>
                <c:pt idx="3">
                  <c:v>2021</c:v>
                </c:pt>
                <c:pt idx="4">
                  <c:v>2022</c:v>
                </c:pt>
              </c:numCache>
            </c:numRef>
          </c:cat>
          <c:val>
            <c:numRef>
              <c:f>Planilha2!$P$7:$P$11</c:f>
              <c:numCache>
                <c:formatCode>#,##0</c:formatCode>
                <c:ptCount val="5"/>
                <c:pt idx="0">
                  <c:v>37</c:v>
                </c:pt>
                <c:pt idx="1">
                  <c:v>29</c:v>
                </c:pt>
                <c:pt idx="2">
                  <c:v>65</c:v>
                </c:pt>
                <c:pt idx="3">
                  <c:v>89</c:v>
                </c:pt>
                <c:pt idx="4">
                  <c:v>120</c:v>
                </c:pt>
              </c:numCache>
            </c:numRef>
          </c:val>
          <c:extLst>
            <c:ext xmlns:c16="http://schemas.microsoft.com/office/drawing/2014/chart" uri="{C3380CC4-5D6E-409C-BE32-E72D297353CC}">
              <c16:uniqueId val="{00000000-D46A-4FA8-BCAD-7F0DCAD92D56}"/>
            </c:ext>
          </c:extLst>
        </c:ser>
        <c:dLbls>
          <c:showLegendKey val="0"/>
          <c:showVal val="0"/>
          <c:showCatName val="0"/>
          <c:showSerName val="0"/>
          <c:showPercent val="0"/>
          <c:showBubbleSize val="0"/>
        </c:dLbls>
        <c:gapWidth val="219"/>
        <c:overlap val="-27"/>
        <c:axId val="784310256"/>
        <c:axId val="784317456"/>
      </c:barChart>
      <c:catAx>
        <c:axId val="784310256"/>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84317456"/>
        <c:crosses val="autoZero"/>
        <c:auto val="1"/>
        <c:lblAlgn val="ctr"/>
        <c:lblOffset val="100"/>
        <c:noMultiLvlLbl val="0"/>
      </c:catAx>
      <c:valAx>
        <c:axId val="78431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784310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7.8457119068507081E-2"/>
          <c:y val="0.14266906073617092"/>
          <c:w val="0.9195156476866555"/>
          <c:h val="0.79652424240443875"/>
        </c:manualLayout>
      </c:layout>
      <c:barChart>
        <c:barDir val="col"/>
        <c:grouping val="clustered"/>
        <c:varyColors val="0"/>
        <c:ser>
          <c:idx val="0"/>
          <c:order val="0"/>
          <c:tx>
            <c:strRef>
              <c:f>Planilha2!$P$30</c:f>
              <c:strCache>
                <c:ptCount val="1"/>
              </c:strCache>
            </c:strRef>
          </c:tx>
          <c:spPr>
            <a:solidFill>
              <a:schemeClr val="accent1"/>
            </a:solidFill>
            <a:ln>
              <a:noFill/>
            </a:ln>
            <a:effectLst/>
          </c:spPr>
          <c:invertIfNegative val="0"/>
          <c:cat>
            <c:numRef>
              <c:f>Planilha2!$O$31:$O$35</c:f>
              <c:numCache>
                <c:formatCode>#,##0</c:formatCode>
                <c:ptCount val="5"/>
                <c:pt idx="0">
                  <c:v>2018</c:v>
                </c:pt>
                <c:pt idx="1">
                  <c:v>2019</c:v>
                </c:pt>
                <c:pt idx="2">
                  <c:v>2020</c:v>
                </c:pt>
                <c:pt idx="3">
                  <c:v>2021</c:v>
                </c:pt>
                <c:pt idx="4">
                  <c:v>2022</c:v>
                </c:pt>
              </c:numCache>
            </c:numRef>
          </c:cat>
          <c:val>
            <c:numRef>
              <c:f>Planilha2!$P$31:$P$35</c:f>
              <c:numCache>
                <c:formatCode>#,##0</c:formatCode>
                <c:ptCount val="5"/>
                <c:pt idx="0">
                  <c:v>24</c:v>
                </c:pt>
                <c:pt idx="1">
                  <c:v>206</c:v>
                </c:pt>
                <c:pt idx="2">
                  <c:v>230</c:v>
                </c:pt>
                <c:pt idx="3">
                  <c:v>570</c:v>
                </c:pt>
                <c:pt idx="4">
                  <c:v>531</c:v>
                </c:pt>
              </c:numCache>
            </c:numRef>
          </c:val>
          <c:extLst>
            <c:ext xmlns:c16="http://schemas.microsoft.com/office/drawing/2014/chart" uri="{C3380CC4-5D6E-409C-BE32-E72D297353CC}">
              <c16:uniqueId val="{00000000-DD62-4E06-9847-35538029F80B}"/>
            </c:ext>
          </c:extLst>
        </c:ser>
        <c:dLbls>
          <c:showLegendKey val="0"/>
          <c:showVal val="0"/>
          <c:showCatName val="0"/>
          <c:showSerName val="0"/>
          <c:showPercent val="0"/>
          <c:showBubbleSize val="0"/>
        </c:dLbls>
        <c:gapWidth val="219"/>
        <c:overlap val="-27"/>
        <c:axId val="561987648"/>
        <c:axId val="561994128"/>
      </c:barChart>
      <c:catAx>
        <c:axId val="561987648"/>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61994128"/>
        <c:crosses val="autoZero"/>
        <c:auto val="1"/>
        <c:lblAlgn val="ctr"/>
        <c:lblOffset val="100"/>
        <c:noMultiLvlLbl val="0"/>
      </c:catAx>
      <c:valAx>
        <c:axId val="5619941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61987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EVOLUÇÃO DA RECEITA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stacked"/>
        <c:varyColors val="0"/>
        <c:ser>
          <c:idx val="0"/>
          <c:order val="0"/>
          <c:tx>
            <c:strRef>
              <c:f>Planilha1!$B$2</c:f>
              <c:strCache>
                <c:ptCount val="1"/>
                <c:pt idx="0">
                  <c:v>RECEITA FUNDEB</c:v>
                </c:pt>
              </c:strCache>
            </c:strRef>
          </c:tx>
          <c:spPr>
            <a:solidFill>
              <a:schemeClr val="accent1"/>
            </a:solidFill>
            <a:ln>
              <a:noFill/>
            </a:ln>
            <a:effectLst/>
          </c:spPr>
          <c:invertIfNegative val="0"/>
          <c:cat>
            <c:numRef>
              <c:f>Planilha1!$A$3:$A$7</c:f>
              <c:numCache>
                <c:formatCode>General</c:formatCode>
                <c:ptCount val="5"/>
                <c:pt idx="0">
                  <c:v>2019</c:v>
                </c:pt>
                <c:pt idx="1">
                  <c:v>2020</c:v>
                </c:pt>
                <c:pt idx="2">
                  <c:v>2021</c:v>
                </c:pt>
                <c:pt idx="3">
                  <c:v>2022</c:v>
                </c:pt>
                <c:pt idx="4">
                  <c:v>2023</c:v>
                </c:pt>
              </c:numCache>
            </c:numRef>
          </c:cat>
          <c:val>
            <c:numRef>
              <c:f>Planilha1!$B$3:$B$7</c:f>
              <c:numCache>
                <c:formatCode>#,##0.00</c:formatCode>
                <c:ptCount val="5"/>
                <c:pt idx="0">
                  <c:v>3290782.78</c:v>
                </c:pt>
                <c:pt idx="1">
                  <c:v>3308599.63</c:v>
                </c:pt>
                <c:pt idx="2">
                  <c:v>4508035.96</c:v>
                </c:pt>
                <c:pt idx="3">
                  <c:v>6202859.6399999997</c:v>
                </c:pt>
                <c:pt idx="4">
                  <c:v>6522004.9699999997</c:v>
                </c:pt>
              </c:numCache>
            </c:numRef>
          </c:val>
          <c:extLst>
            <c:ext xmlns:c16="http://schemas.microsoft.com/office/drawing/2014/chart" uri="{C3380CC4-5D6E-409C-BE32-E72D297353CC}">
              <c16:uniqueId val="{00000000-1887-4BB5-9F2B-F330C6C5E360}"/>
            </c:ext>
          </c:extLst>
        </c:ser>
        <c:ser>
          <c:idx val="1"/>
          <c:order val="1"/>
          <c:tx>
            <c:strRef>
              <c:f>Planilha1!$C$2</c:f>
              <c:strCache>
                <c:ptCount val="1"/>
                <c:pt idx="0">
                  <c:v>RECEITA VAAT</c:v>
                </c:pt>
              </c:strCache>
            </c:strRef>
          </c:tx>
          <c:spPr>
            <a:solidFill>
              <a:schemeClr val="accent2"/>
            </a:solidFill>
            <a:ln>
              <a:noFill/>
            </a:ln>
            <a:effectLst/>
          </c:spPr>
          <c:invertIfNegative val="0"/>
          <c:cat>
            <c:numRef>
              <c:f>Planilha1!$A$3:$A$7</c:f>
              <c:numCache>
                <c:formatCode>General</c:formatCode>
                <c:ptCount val="5"/>
                <c:pt idx="0">
                  <c:v>2019</c:v>
                </c:pt>
                <c:pt idx="1">
                  <c:v>2020</c:v>
                </c:pt>
                <c:pt idx="2">
                  <c:v>2021</c:v>
                </c:pt>
                <c:pt idx="3">
                  <c:v>2022</c:v>
                </c:pt>
                <c:pt idx="4">
                  <c:v>2023</c:v>
                </c:pt>
              </c:numCache>
            </c:numRef>
          </c:cat>
          <c:val>
            <c:numRef>
              <c:f>Planilha1!$C$3:$C$7</c:f>
              <c:numCache>
                <c:formatCode>General</c:formatCode>
                <c:ptCount val="5"/>
                <c:pt idx="1">
                  <c:v>0</c:v>
                </c:pt>
                <c:pt idx="2">
                  <c:v>0</c:v>
                </c:pt>
                <c:pt idx="3" formatCode="#,##0.00">
                  <c:v>1129802.1399999999</c:v>
                </c:pt>
                <c:pt idx="4" formatCode="#,##0.00">
                  <c:v>1332003.68</c:v>
                </c:pt>
              </c:numCache>
            </c:numRef>
          </c:val>
          <c:extLst>
            <c:ext xmlns:c16="http://schemas.microsoft.com/office/drawing/2014/chart" uri="{C3380CC4-5D6E-409C-BE32-E72D297353CC}">
              <c16:uniqueId val="{00000001-1887-4BB5-9F2B-F330C6C5E360}"/>
            </c:ext>
          </c:extLst>
        </c:ser>
        <c:ser>
          <c:idx val="2"/>
          <c:order val="2"/>
          <c:tx>
            <c:strRef>
              <c:f>Planilha1!$D$2</c:f>
              <c:strCache>
                <c:ptCount val="1"/>
                <c:pt idx="0">
                  <c:v>TOTAL</c:v>
                </c:pt>
              </c:strCache>
            </c:strRef>
          </c:tx>
          <c:spPr>
            <a:solidFill>
              <a:schemeClr val="accent3"/>
            </a:solidFill>
            <a:ln>
              <a:noFill/>
            </a:ln>
            <a:effectLst/>
          </c:spPr>
          <c:invertIfNegative val="0"/>
          <c:cat>
            <c:numRef>
              <c:f>Planilha1!$A$3:$A$7</c:f>
              <c:numCache>
                <c:formatCode>General</c:formatCode>
                <c:ptCount val="5"/>
                <c:pt idx="0">
                  <c:v>2019</c:v>
                </c:pt>
                <c:pt idx="1">
                  <c:v>2020</c:v>
                </c:pt>
                <c:pt idx="2">
                  <c:v>2021</c:v>
                </c:pt>
                <c:pt idx="3">
                  <c:v>2022</c:v>
                </c:pt>
                <c:pt idx="4">
                  <c:v>2023</c:v>
                </c:pt>
              </c:numCache>
            </c:numRef>
          </c:cat>
          <c:val>
            <c:numRef>
              <c:f>Planilha1!$D$3:$D$7</c:f>
              <c:numCache>
                <c:formatCode>#,##0.00</c:formatCode>
                <c:ptCount val="5"/>
                <c:pt idx="0">
                  <c:v>3290782.78</c:v>
                </c:pt>
                <c:pt idx="1">
                  <c:v>3308599.63</c:v>
                </c:pt>
                <c:pt idx="2">
                  <c:v>4508035.96</c:v>
                </c:pt>
                <c:pt idx="3">
                  <c:v>7332661.7799999993</c:v>
                </c:pt>
                <c:pt idx="4">
                  <c:v>7854008.6499999994</c:v>
                </c:pt>
              </c:numCache>
            </c:numRef>
          </c:val>
          <c:extLst>
            <c:ext xmlns:c16="http://schemas.microsoft.com/office/drawing/2014/chart" uri="{C3380CC4-5D6E-409C-BE32-E72D297353CC}">
              <c16:uniqueId val="{00000002-1887-4BB5-9F2B-F330C6C5E360}"/>
            </c:ext>
          </c:extLst>
        </c:ser>
        <c:dLbls>
          <c:showLegendKey val="0"/>
          <c:showVal val="0"/>
          <c:showCatName val="0"/>
          <c:showSerName val="0"/>
          <c:showPercent val="0"/>
          <c:showBubbleSize val="0"/>
        </c:dLbls>
        <c:gapWidth val="150"/>
        <c:overlap val="100"/>
        <c:axId val="557339272"/>
        <c:axId val="557342512"/>
      </c:barChart>
      <c:catAx>
        <c:axId val="557339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57342512"/>
        <c:crosses val="autoZero"/>
        <c:auto val="1"/>
        <c:lblAlgn val="ctr"/>
        <c:lblOffset val="100"/>
        <c:noMultiLvlLbl val="0"/>
      </c:catAx>
      <c:valAx>
        <c:axId val="557342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557339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A7573-5845-410E-B936-2EB2EA3BB621}" type="datetimeFigureOut">
              <a:rPr lang="pt-BR" smtClean="0"/>
              <a:t>04/04/2023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B4C3D0-D2D3-4187-BBCC-9056C71D0855}" type="slidenum">
              <a:rPr lang="pt-BR" smtClean="0"/>
              <a:t>‹nº›</a:t>
            </a:fld>
            <a:endParaRPr lang="pt-BR"/>
          </a:p>
        </p:txBody>
      </p:sp>
    </p:spTree>
    <p:extLst>
      <p:ext uri="{BB962C8B-B14F-4D97-AF65-F5344CB8AC3E}">
        <p14:creationId xmlns:p14="http://schemas.microsoft.com/office/powerpoint/2010/main" val="3321876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D6813E3-6190-4C3C-87F3-537CB0F9AD8D}" type="slidenum">
              <a:rPr lang="pt-BR" smtClean="0">
                <a:solidFill>
                  <a:prstClr val="black"/>
                </a:solidFill>
              </a:rPr>
              <a:pPr/>
              <a:t>10</a:t>
            </a:fld>
            <a:endParaRPr lang="pt-BR">
              <a:solidFill>
                <a:prstClr val="black"/>
              </a:solidFill>
            </a:endParaRPr>
          </a:p>
        </p:txBody>
      </p:sp>
    </p:spTree>
    <p:extLst>
      <p:ext uri="{BB962C8B-B14F-4D97-AF65-F5344CB8AC3E}">
        <p14:creationId xmlns:p14="http://schemas.microsoft.com/office/powerpoint/2010/main" val="3320192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85781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3221845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21495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988192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4583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5667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349025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411756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11"/>
          </p:nvPr>
        </p:nvSpPr>
        <p:spPr/>
        <p:txBody>
          <a:bodyPr/>
          <a:lstStyle/>
          <a:p>
            <a:endParaRPr lang="pt-BR">
              <a:solidFill>
                <a:srgbClr val="04617B">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342402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944E277-58EC-4507-B2F9-C344A847069D}" type="datetimeFigureOut">
              <a:rPr lang="pt-BR" smtClean="0">
                <a:solidFill>
                  <a:srgbClr val="DBF5F9">
                    <a:shade val="90000"/>
                  </a:srgbClr>
                </a:solidFill>
              </a:rPr>
              <a:pPr/>
              <a:t>04/04/2023</a:t>
            </a:fld>
            <a:endParaRPr lang="pt-BR">
              <a:solidFill>
                <a:srgbClr val="DBF5F9">
                  <a:shade val="90000"/>
                </a:srgbClr>
              </a:solidFill>
            </a:endParaRPr>
          </a:p>
        </p:txBody>
      </p:sp>
      <p:sp>
        <p:nvSpPr>
          <p:cNvPr id="5" name="Footer Placeholder 4"/>
          <p:cNvSpPr>
            <a:spLocks noGrp="1"/>
          </p:cNvSpPr>
          <p:nvPr>
            <p:ph type="ftr" sz="quarter" idx="11"/>
          </p:nvPr>
        </p:nvSpPr>
        <p:spPr/>
        <p:txBody>
          <a:bodyPr/>
          <a:lstStyle/>
          <a:p>
            <a:endParaRPr lang="pt-BR">
              <a:solidFill>
                <a:srgbClr val="DBF5F9">
                  <a:shade val="90000"/>
                </a:srgbClr>
              </a:solidFill>
            </a:endParaRPr>
          </a:p>
        </p:txBody>
      </p:sp>
      <p:sp>
        <p:nvSpPr>
          <p:cNvPr id="6" name="Slide Number Placeholder 5"/>
          <p:cNvSpPr>
            <a:spLocks noGrp="1"/>
          </p:cNvSpPr>
          <p:nvPr>
            <p:ph type="sldNum" sz="quarter" idx="12"/>
          </p:nvPr>
        </p:nvSpPr>
        <p:spPr/>
        <p:txBody>
          <a:bodyPr/>
          <a:lstStyle/>
          <a:p>
            <a:fld id="{398A0A51-6874-4037-8716-CC712DEC60D1}" type="slidenum">
              <a:rPr lang="pt-BR" smtClean="0">
                <a:solidFill>
                  <a:srgbClr val="DBF5F9">
                    <a:shade val="90000"/>
                  </a:srgbClr>
                </a:solidFill>
              </a:rPr>
              <a:pPr/>
              <a:t>‹nº›</a:t>
            </a:fld>
            <a:endParaRPr lang="pt-BR">
              <a:solidFill>
                <a:srgbClr val="DBF5F9">
                  <a:shade val="90000"/>
                </a:srgbClr>
              </a:solidFill>
            </a:endParaRPr>
          </a:p>
        </p:txBody>
      </p:sp>
    </p:spTree>
    <p:extLst>
      <p:ext uri="{BB962C8B-B14F-4D97-AF65-F5344CB8AC3E}">
        <p14:creationId xmlns:p14="http://schemas.microsoft.com/office/powerpoint/2010/main" val="3782095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6" name="Footer Placeholder 5"/>
          <p:cNvSpPr>
            <a:spLocks noGrp="1"/>
          </p:cNvSpPr>
          <p:nvPr>
            <p:ph type="ftr" sz="quarter" idx="11"/>
          </p:nvPr>
        </p:nvSpPr>
        <p:spPr/>
        <p:txBody>
          <a:bodyPr/>
          <a:lstStyle/>
          <a:p>
            <a:endParaRPr lang="pt-BR">
              <a:solidFill>
                <a:srgbClr val="04617B">
                  <a:shade val="90000"/>
                </a:srgbClr>
              </a:solidFill>
            </a:endParaRPr>
          </a:p>
        </p:txBody>
      </p:sp>
      <p:sp>
        <p:nvSpPr>
          <p:cNvPr id="7" name="Slide Number Placeholder 6"/>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424578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8" name="Footer Placeholder 7"/>
          <p:cNvSpPr>
            <a:spLocks noGrp="1"/>
          </p:cNvSpPr>
          <p:nvPr>
            <p:ph type="ftr" sz="quarter" idx="11"/>
          </p:nvPr>
        </p:nvSpPr>
        <p:spPr/>
        <p:txBody>
          <a:bodyPr/>
          <a:lstStyle/>
          <a:p>
            <a:endParaRPr lang="pt-BR">
              <a:solidFill>
                <a:srgbClr val="04617B">
                  <a:shade val="90000"/>
                </a:srgbClr>
              </a:solidFill>
            </a:endParaRPr>
          </a:p>
        </p:txBody>
      </p:sp>
      <p:sp>
        <p:nvSpPr>
          <p:cNvPr id="9" name="Slide Number Placeholder 8"/>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4196885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4" name="Footer Placeholder 3"/>
          <p:cNvSpPr>
            <a:spLocks noGrp="1"/>
          </p:cNvSpPr>
          <p:nvPr>
            <p:ph type="ftr" sz="quarter" idx="11"/>
          </p:nvPr>
        </p:nvSpPr>
        <p:spPr/>
        <p:txBody>
          <a:bodyPr/>
          <a:lstStyle/>
          <a:p>
            <a:endParaRPr lang="pt-BR">
              <a:solidFill>
                <a:srgbClr val="04617B">
                  <a:shade val="90000"/>
                </a:srgbClr>
              </a:solidFill>
            </a:endParaRPr>
          </a:p>
        </p:txBody>
      </p:sp>
      <p:sp>
        <p:nvSpPr>
          <p:cNvPr id="5" name="Slide Number Placeholder 4"/>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53367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3" name="Footer Placeholder 2"/>
          <p:cNvSpPr>
            <a:spLocks noGrp="1"/>
          </p:cNvSpPr>
          <p:nvPr>
            <p:ph type="ftr" sz="quarter" idx="11"/>
          </p:nvPr>
        </p:nvSpPr>
        <p:spPr/>
        <p:txBody>
          <a:bodyPr/>
          <a:lstStyle/>
          <a:p>
            <a:endParaRPr lang="pt-BR">
              <a:solidFill>
                <a:srgbClr val="04617B">
                  <a:shade val="90000"/>
                </a:srgbClr>
              </a:solidFill>
            </a:endParaRPr>
          </a:p>
        </p:txBody>
      </p:sp>
      <p:sp>
        <p:nvSpPr>
          <p:cNvPr id="4" name="Slide Number Placeholder 3"/>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1003379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pt-BR"/>
              <a:t>Clique para editar o título Mestre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6" name="Footer Placeholder 5"/>
          <p:cNvSpPr>
            <a:spLocks noGrp="1"/>
          </p:cNvSpPr>
          <p:nvPr>
            <p:ph type="ftr" sz="quarter" idx="11"/>
          </p:nvPr>
        </p:nvSpPr>
        <p:spPr/>
        <p:txBody>
          <a:bodyPr/>
          <a:lstStyle/>
          <a:p>
            <a:endParaRPr lang="pt-BR">
              <a:solidFill>
                <a:srgbClr val="04617B">
                  <a:shade val="90000"/>
                </a:srgbClr>
              </a:solidFill>
            </a:endParaRPr>
          </a:p>
        </p:txBody>
      </p:sp>
      <p:sp>
        <p:nvSpPr>
          <p:cNvPr id="7" name="Slide Number Placeholder 6"/>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245344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6" name="Footer Placeholder 5"/>
          <p:cNvSpPr>
            <a:spLocks noGrp="1"/>
          </p:cNvSpPr>
          <p:nvPr>
            <p:ph type="ftr" sz="quarter" idx="11"/>
          </p:nvPr>
        </p:nvSpPr>
        <p:spPr/>
        <p:txBody>
          <a:bodyPr/>
          <a:lstStyle/>
          <a:p>
            <a:endParaRPr lang="pt-BR">
              <a:solidFill>
                <a:srgbClr val="04617B">
                  <a:shade val="90000"/>
                </a:srgbClr>
              </a:solidFill>
            </a:endParaRPr>
          </a:p>
        </p:txBody>
      </p:sp>
      <p:sp>
        <p:nvSpPr>
          <p:cNvPr id="7" name="Slide Number Placeholder 6"/>
          <p:cNvSpPr>
            <a:spLocks noGrp="1"/>
          </p:cNvSpPr>
          <p:nvPr>
            <p:ph type="sldNum" sz="quarter" idx="12"/>
          </p:nvPr>
        </p:nvSpPr>
        <p:spPr/>
        <p:txBody>
          <a:body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365069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944E277-58EC-4507-B2F9-C344A847069D}" type="datetimeFigureOut">
              <a:rPr lang="pt-BR" smtClean="0">
                <a:solidFill>
                  <a:srgbClr val="04617B">
                    <a:shade val="90000"/>
                  </a:srgbClr>
                </a:solidFill>
              </a:rPr>
              <a:pPr/>
              <a:t>04/04/2023</a:t>
            </a:fld>
            <a:endParaRPr lang="pt-BR">
              <a:solidFill>
                <a:srgbClr val="04617B">
                  <a:shade val="90000"/>
                </a:srgb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solidFill>
                <a:srgbClr val="04617B">
                  <a:shade val="90000"/>
                </a:srgb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398A0A51-6874-4037-8716-CC712DEC60D1}" type="slidenum">
              <a:rPr lang="pt-BR" smtClean="0">
                <a:solidFill>
                  <a:srgbClr val="04617B">
                    <a:shade val="90000"/>
                  </a:srgbClr>
                </a:solidFill>
              </a:rPr>
              <a:pPr/>
              <a:t>‹nº›</a:t>
            </a:fld>
            <a:endParaRPr lang="pt-BR">
              <a:solidFill>
                <a:srgbClr val="04617B">
                  <a:shade val="90000"/>
                </a:srgbClr>
              </a:solidFill>
            </a:endParaRPr>
          </a:p>
        </p:txBody>
      </p:sp>
    </p:spTree>
    <p:extLst>
      <p:ext uri="{BB962C8B-B14F-4D97-AF65-F5344CB8AC3E}">
        <p14:creationId xmlns:p14="http://schemas.microsoft.com/office/powerpoint/2010/main" val="120120597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fernanda.isa@hotmail.com"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C91F20-7C66-618D-2C89-5A95D6F9CB5A}"/>
              </a:ext>
            </a:extLst>
          </p:cNvPr>
          <p:cNvSpPr>
            <a:spLocks noGrp="1"/>
          </p:cNvSpPr>
          <p:nvPr>
            <p:ph type="title"/>
          </p:nvPr>
        </p:nvSpPr>
        <p:spPr>
          <a:xfrm>
            <a:off x="683281" y="1340768"/>
            <a:ext cx="7994849" cy="1379240"/>
          </a:xfrm>
        </p:spPr>
        <p:txBody>
          <a:bodyPr>
            <a:noAutofit/>
          </a:bodyPr>
          <a:lstStyle/>
          <a:p>
            <a:pPr algn="ctr"/>
            <a:r>
              <a:rPr lang="pt-BR" sz="2800" b="1" dirty="0">
                <a:solidFill>
                  <a:srgbClr val="563E1D"/>
                </a:solidFill>
                <a:effectLst/>
                <a:latin typeface="Arimo"/>
                <a:ea typeface="Times New Roman" panose="02020603050405020304" pitchFamily="18" charset="0"/>
                <a:cs typeface="Times New Roman" panose="02020603050405020304" pitchFamily="18" charset="0"/>
              </a:rPr>
              <a:t>“</a:t>
            </a:r>
            <a:r>
              <a:rPr lang="pt-BR" sz="2800" b="1" dirty="0">
                <a:solidFill>
                  <a:srgbClr val="563E1D"/>
                </a:solidFill>
                <a:effectLst/>
                <a:latin typeface="Arimo"/>
                <a:ea typeface="Calibri" panose="020F0502020204030204" pitchFamily="34" charset="0"/>
                <a:cs typeface="Times New Roman" panose="02020603050405020304" pitchFamily="18" charset="0"/>
              </a:rPr>
              <a:t>CENSO ESCOLAR E A CORRELAÇÃO DO AUMENTO NA ARRECADAÇÃO DO FUNDEB</a:t>
            </a:r>
            <a:r>
              <a:rPr lang="pt-BR" sz="2800" b="1" dirty="0">
                <a:solidFill>
                  <a:srgbClr val="563E1D"/>
                </a:solidFill>
                <a:effectLst/>
                <a:latin typeface="Arimo"/>
                <a:ea typeface="Times New Roman" panose="02020603050405020304" pitchFamily="18" charset="0"/>
                <a:cs typeface="Times New Roman" panose="02020603050405020304" pitchFamily="18" charset="0"/>
              </a:rPr>
              <a:t>”</a:t>
            </a:r>
            <a:br>
              <a:rPr lang="pt-BR" sz="2800" b="1" dirty="0">
                <a:effectLst/>
                <a:latin typeface="Calibri" panose="020F0502020204030204" pitchFamily="34" charset="0"/>
                <a:ea typeface="Calibri" panose="020F0502020204030204" pitchFamily="34" charset="0"/>
                <a:cs typeface="Times New Roman" panose="02020603050405020304" pitchFamily="18" charset="0"/>
              </a:rPr>
            </a:br>
            <a:endParaRPr lang="pt-BR" sz="4800" b="1" dirty="0"/>
          </a:p>
        </p:txBody>
      </p:sp>
      <p:graphicFrame>
        <p:nvGraphicFramePr>
          <p:cNvPr id="5" name="Espaço Reservado para Conteúdo 4">
            <a:extLst>
              <a:ext uri="{FF2B5EF4-FFF2-40B4-BE49-F238E27FC236}">
                <a16:creationId xmlns:a16="http://schemas.microsoft.com/office/drawing/2014/main" id="{8F4F2495-695F-DB6E-17F0-6437C460345E}"/>
              </a:ext>
            </a:extLst>
          </p:cNvPr>
          <p:cNvGraphicFramePr>
            <a:graphicFrameLocks noGrp="1"/>
          </p:cNvGraphicFramePr>
          <p:nvPr>
            <p:ph idx="1"/>
            <p:extLst>
              <p:ext uri="{D42A27DB-BD31-4B8C-83A1-F6EECF244321}">
                <p14:modId xmlns:p14="http://schemas.microsoft.com/office/powerpoint/2010/main" val="21219606"/>
              </p:ext>
            </p:extLst>
          </p:nvPr>
        </p:nvGraphicFramePr>
        <p:xfrm>
          <a:off x="467544" y="2420888"/>
          <a:ext cx="4608512" cy="4318000"/>
        </p:xfrm>
        <a:graphic>
          <a:graphicData uri="http://schemas.openxmlformats.org/drawingml/2006/table">
            <a:tbl>
              <a:tblPr firstRow="1" firstCol="1" bandRow="1">
                <a:tableStyleId>{5C22544A-7EE6-4342-B048-85BDC9FD1C3A}</a:tableStyleId>
              </a:tblPr>
              <a:tblGrid>
                <a:gridCol w="4608512">
                  <a:extLst>
                    <a:ext uri="{9D8B030D-6E8A-4147-A177-3AD203B41FA5}">
                      <a16:colId xmlns:a16="http://schemas.microsoft.com/office/drawing/2014/main" val="3355973987"/>
                    </a:ext>
                  </a:extLst>
                </a:gridCol>
              </a:tblGrid>
              <a:tr h="4318000">
                <a:tc>
                  <a:txBody>
                    <a:bodyPr/>
                    <a:lstStyle/>
                    <a:p>
                      <a:pPr algn="just">
                        <a:lnSpc>
                          <a:spcPts val="2250"/>
                        </a:lnSpc>
                        <a:spcAft>
                          <a:spcPts val="800"/>
                        </a:spcAft>
                      </a:pPr>
                      <a:r>
                        <a:rPr lang="pt-BR" sz="2000" dirty="0">
                          <a:effectLst/>
                        </a:rPr>
                        <a:t>  Fernanda Fontes</a:t>
                      </a:r>
                    </a:p>
                    <a:p>
                      <a:pPr algn="just">
                        <a:lnSpc>
                          <a:spcPts val="2250"/>
                        </a:lnSpc>
                        <a:spcAft>
                          <a:spcPts val="800"/>
                        </a:spcAft>
                      </a:pPr>
                      <a:endParaRPr lang="pt-BR" sz="2000" dirty="0">
                        <a:effectLst/>
                      </a:endParaRPr>
                    </a:p>
                    <a:p>
                      <a:pPr algn="just">
                        <a:lnSpc>
                          <a:spcPct val="107000"/>
                        </a:lnSpc>
                        <a:spcAft>
                          <a:spcPts val="800"/>
                        </a:spcAft>
                      </a:pPr>
                      <a:r>
                        <a:rPr lang="pt-BR" sz="2000" dirty="0">
                          <a:effectLst/>
                        </a:rPr>
                        <a:t>É graduada em Ciências Contábeis com especializações em Auditoria, Perícia, Gestão e Direito, Mestranda em Ciências Contábeis, Membro da Academia de Ciências Contábeis, Membro da Comissão de Estudos aplicados ao Setor Público do CRCSE e atua há mais de 10 anos como palestrante.</a:t>
                      </a:r>
                    </a:p>
                  </a:txBody>
                  <a:tcPr marL="0" marR="0" marT="0" marB="0" anchor="ctr"/>
                </a:tc>
                <a:extLst>
                  <a:ext uri="{0D108BD9-81ED-4DB2-BD59-A6C34878D82A}">
                    <a16:rowId xmlns:a16="http://schemas.microsoft.com/office/drawing/2014/main" val="1513501099"/>
                  </a:ext>
                </a:extLst>
              </a:tr>
            </a:tbl>
          </a:graphicData>
        </a:graphic>
      </p:graphicFrame>
      <p:pic>
        <p:nvPicPr>
          <p:cNvPr id="4" name="Imagem 3">
            <a:extLst>
              <a:ext uri="{FF2B5EF4-FFF2-40B4-BE49-F238E27FC236}">
                <a16:creationId xmlns:a16="http://schemas.microsoft.com/office/drawing/2014/main" id="{1690162A-C6B6-74D4-7069-B44449EC35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420888"/>
            <a:ext cx="3212452" cy="4283269"/>
          </a:xfrm>
          <a:prstGeom prst="rect">
            <a:avLst/>
          </a:prstGeom>
        </p:spPr>
      </p:pic>
      <p:pic>
        <p:nvPicPr>
          <p:cNvPr id="6" name="Imagem 5" descr="Desenho de personagem de desenhos animados com texto preto sobre fundo branco&#10;&#10;Descrição gerada automaticamente com confiança média">
            <a:extLst>
              <a:ext uri="{FF2B5EF4-FFF2-40B4-BE49-F238E27FC236}">
                <a16:creationId xmlns:a16="http://schemas.microsoft.com/office/drawing/2014/main" id="{73B36712-05C5-B3C6-4AAC-8C6108A5A7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3" y="70869"/>
            <a:ext cx="2915816" cy="1097987"/>
          </a:xfrm>
          <a:prstGeom prst="rect">
            <a:avLst/>
          </a:prstGeom>
        </p:spPr>
      </p:pic>
    </p:spTree>
    <p:extLst>
      <p:ext uri="{BB962C8B-B14F-4D97-AF65-F5344CB8AC3E}">
        <p14:creationId xmlns:p14="http://schemas.microsoft.com/office/powerpoint/2010/main" val="1548964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36" name="Straight Connector 135">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Retângulo 3"/>
          <p:cNvSpPr/>
          <p:nvPr/>
        </p:nvSpPr>
        <p:spPr>
          <a:xfrm>
            <a:off x="705399" y="692697"/>
            <a:ext cx="3341993" cy="5256584"/>
          </a:xfrm>
          <a:prstGeom prst="rect">
            <a:avLst/>
          </a:prstGeom>
        </p:spPr>
        <p:txBody>
          <a:bodyPr vert="horz" lIns="91440" tIns="45720" rIns="91440" bIns="45720" rtlCol="0">
            <a:normAutofit fontScale="92500" lnSpcReduction="10000"/>
          </a:bodyPr>
          <a:lstStyle/>
          <a:p>
            <a:pPr defTabSz="457200">
              <a:lnSpc>
                <a:spcPct val="90000"/>
              </a:lnSpc>
              <a:spcBef>
                <a:spcPts val="1000"/>
              </a:spcBef>
              <a:buClr>
                <a:schemeClr val="accent1"/>
              </a:buClr>
              <a:buSzPct val="80000"/>
              <a:buFont typeface="Wingdings 3" charset="2"/>
              <a:buChar char=""/>
            </a:pPr>
            <a:r>
              <a:rPr lang="en-US" sz="1600" b="1" u="sng" dirty="0">
                <a:solidFill>
                  <a:schemeClr val="tx1">
                    <a:lumMod val="75000"/>
                    <a:lumOff val="25000"/>
                  </a:schemeClr>
                </a:solidFill>
                <a:effectLst>
                  <a:outerShdw blurRad="38100" dist="38100" dir="2700000" algn="tl">
                    <a:srgbClr val="000000">
                      <a:alpha val="43137"/>
                    </a:srgbClr>
                  </a:outerShdw>
                </a:effectLst>
              </a:rPr>
              <a:t>EMENDA CONSTITUCIONAL  Nº 108  -   Art. 212-A </a:t>
            </a:r>
          </a:p>
          <a:p>
            <a:pPr defTabSz="457200">
              <a:lnSpc>
                <a:spcPct val="90000"/>
              </a:lnSpc>
              <a:spcBef>
                <a:spcPts val="1000"/>
              </a:spcBef>
              <a:buClr>
                <a:schemeClr val="accent1"/>
              </a:buClr>
              <a:buSzPct val="80000"/>
              <a:buFont typeface="Wingdings 3" charset="2"/>
              <a:buChar char=""/>
            </a:pPr>
            <a:endParaRPr lang="en-US" sz="1600" b="1" u="sng" dirty="0">
              <a:solidFill>
                <a:schemeClr val="tx1">
                  <a:lumMod val="75000"/>
                  <a:lumOff val="25000"/>
                </a:schemeClr>
              </a:solidFill>
              <a:effectLst>
                <a:outerShdw blurRad="38100" dist="38100" dir="2700000" algn="tl">
                  <a:srgbClr val="000000">
                    <a:alpha val="43137"/>
                  </a:srgbClr>
                </a:outerShdw>
              </a:effectLst>
            </a:endParaRPr>
          </a:p>
          <a:p>
            <a:pPr marL="457200" indent="-457200" defTabSz="457200">
              <a:lnSpc>
                <a:spcPct val="90000"/>
              </a:lnSpc>
              <a:spcBef>
                <a:spcPts val="1000"/>
              </a:spcBef>
              <a:buClr>
                <a:schemeClr val="accent1"/>
              </a:buClr>
              <a:buSzPct val="80000"/>
              <a:buFont typeface="Wingdings 3" charset="2"/>
              <a:buChar char=""/>
            </a:pPr>
            <a:r>
              <a:rPr lang="en-US" sz="1600" b="1" u="sng" dirty="0">
                <a:solidFill>
                  <a:schemeClr val="tx1">
                    <a:lumMod val="75000"/>
                    <a:lumOff val="25000"/>
                  </a:schemeClr>
                </a:solidFill>
              </a:rPr>
              <a:t>27 FUNDOS ESTADUAIS </a:t>
            </a:r>
          </a:p>
          <a:p>
            <a:pPr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marL="285750" indent="-285750" defTabSz="45720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a:t>
            </a:r>
            <a:r>
              <a:rPr lang="en-US" sz="1600" b="1" dirty="0" err="1">
                <a:solidFill>
                  <a:schemeClr val="tx1">
                    <a:lumMod val="75000"/>
                    <a:lumOff val="25000"/>
                  </a:schemeClr>
                </a:solidFill>
              </a:rPr>
              <a:t>Mesma</a:t>
            </a:r>
            <a:r>
              <a:rPr lang="en-US" sz="1600" b="1" dirty="0">
                <a:solidFill>
                  <a:schemeClr val="tx1">
                    <a:lumMod val="75000"/>
                    <a:lumOff val="25000"/>
                  </a:schemeClr>
                </a:solidFill>
              </a:rPr>
              <a:t> base dos </a:t>
            </a:r>
            <a:r>
              <a:rPr lang="en-US" sz="1600" b="1" dirty="0" err="1">
                <a:solidFill>
                  <a:schemeClr val="tx1">
                    <a:lumMod val="75000"/>
                    <a:lumOff val="25000"/>
                  </a:schemeClr>
                </a:solidFill>
              </a:rPr>
              <a:t>recursos</a:t>
            </a:r>
            <a:r>
              <a:rPr lang="en-US" sz="1600" b="1" dirty="0">
                <a:solidFill>
                  <a:schemeClr val="tx1">
                    <a:lumMod val="75000"/>
                    <a:lumOff val="25000"/>
                  </a:schemeClr>
                </a:solidFill>
              </a:rPr>
              <a:t> (</a:t>
            </a:r>
            <a:r>
              <a:rPr lang="en-US" sz="1600" b="1" dirty="0" err="1">
                <a:solidFill>
                  <a:schemeClr val="tx1">
                    <a:lumMod val="75000"/>
                    <a:lumOff val="25000"/>
                  </a:schemeClr>
                </a:solidFill>
              </a:rPr>
              <a:t>menos</a:t>
            </a:r>
            <a:r>
              <a:rPr lang="en-US" sz="1600" b="1" dirty="0">
                <a:solidFill>
                  <a:schemeClr val="tx1">
                    <a:lumMod val="75000"/>
                    <a:lumOff val="25000"/>
                  </a:schemeClr>
                </a:solidFill>
              </a:rPr>
              <a:t> Lei </a:t>
            </a:r>
            <a:r>
              <a:rPr lang="en-US" sz="1600" b="1" dirty="0" err="1">
                <a:solidFill>
                  <a:schemeClr val="tx1">
                    <a:lumMod val="75000"/>
                    <a:lumOff val="25000"/>
                  </a:schemeClr>
                </a:solidFill>
              </a:rPr>
              <a:t>Kandir</a:t>
            </a:r>
            <a:r>
              <a:rPr lang="en-US" sz="1600" b="1" dirty="0">
                <a:solidFill>
                  <a:schemeClr val="tx1">
                    <a:lumMod val="75000"/>
                    <a:lumOff val="25000"/>
                  </a:schemeClr>
                </a:solidFill>
              </a:rPr>
              <a:t> + </a:t>
            </a:r>
            <a:r>
              <a:rPr lang="en-US" sz="1600" b="1" dirty="0" err="1">
                <a:solidFill>
                  <a:schemeClr val="tx1">
                    <a:lumMod val="75000"/>
                    <a:lumOff val="25000"/>
                  </a:schemeClr>
                </a:solidFill>
              </a:rPr>
              <a:t>adicional</a:t>
            </a:r>
            <a:r>
              <a:rPr lang="en-US" sz="1600" b="1" dirty="0">
                <a:solidFill>
                  <a:schemeClr val="tx1">
                    <a:lumMod val="75000"/>
                    <a:lumOff val="25000"/>
                  </a:schemeClr>
                </a:solidFill>
              </a:rPr>
              <a:t> ICMS do §1º art. 82 ADCT)</a:t>
            </a:r>
          </a:p>
          <a:p>
            <a:pPr marL="285750" indent="-285750" defTabSz="457200">
              <a:lnSpc>
                <a:spcPct val="90000"/>
              </a:lnSpc>
              <a:spcBef>
                <a:spcPts val="1000"/>
              </a:spcBef>
              <a:buClr>
                <a:schemeClr val="accent1"/>
              </a:buClr>
              <a:buSzPct val="80000"/>
              <a:buFont typeface="Wingdings 3" charset="2"/>
              <a:buChar char=""/>
            </a:pPr>
            <a:endParaRPr lang="en-US" sz="1600" b="1" dirty="0">
              <a:solidFill>
                <a:schemeClr val="tx1">
                  <a:lumMod val="75000"/>
                  <a:lumOff val="25000"/>
                </a:schemeClr>
              </a:solidFill>
            </a:endParaRPr>
          </a:p>
          <a:p>
            <a:pPr marL="285750" indent="-28575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 ITCD, ICMS, IPVA, ITR, FPM, FPE, IPI</a:t>
            </a:r>
          </a:p>
          <a:p>
            <a:pPr marL="285750" indent="-285750"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endParaRPr>
          </a:p>
          <a:p>
            <a:pPr marL="342900" indent="-342900" defTabSz="45720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rPr>
              <a:t> </a:t>
            </a:r>
            <a:r>
              <a:rPr lang="en-US" sz="1600" b="1" dirty="0" err="1">
                <a:solidFill>
                  <a:schemeClr val="tx1">
                    <a:lumMod val="75000"/>
                    <a:lumOff val="25000"/>
                  </a:schemeClr>
                </a:solidFill>
              </a:rPr>
              <a:t>Mesma</a:t>
            </a:r>
            <a:r>
              <a:rPr lang="en-US" sz="1600" b="1" dirty="0">
                <a:solidFill>
                  <a:schemeClr val="tx1">
                    <a:lumMod val="75000"/>
                    <a:lumOff val="25000"/>
                  </a:schemeClr>
                </a:solidFill>
              </a:rPr>
              <a:t> </a:t>
            </a:r>
            <a:r>
              <a:rPr lang="en-US" sz="1600" b="1" dirty="0" err="1">
                <a:solidFill>
                  <a:schemeClr val="tx1">
                    <a:lumMod val="75000"/>
                    <a:lumOff val="25000"/>
                  </a:schemeClr>
                </a:solidFill>
              </a:rPr>
              <a:t>redistribuição</a:t>
            </a:r>
            <a:r>
              <a:rPr lang="en-US" sz="1600" b="1" dirty="0">
                <a:solidFill>
                  <a:schemeClr val="tx1">
                    <a:lumMod val="75000"/>
                    <a:lumOff val="25000"/>
                  </a:schemeClr>
                </a:solidFill>
              </a:rPr>
              <a:t> </a:t>
            </a:r>
            <a:r>
              <a:rPr lang="en-US" sz="1600" b="1" dirty="0" err="1">
                <a:solidFill>
                  <a:schemeClr val="tx1">
                    <a:lumMod val="75000"/>
                    <a:lumOff val="25000"/>
                  </a:schemeClr>
                </a:solidFill>
              </a:rPr>
              <a:t>interestadual</a:t>
            </a:r>
            <a:r>
              <a:rPr lang="en-US" sz="1600" b="1" dirty="0">
                <a:solidFill>
                  <a:schemeClr val="tx1">
                    <a:lumMod val="75000"/>
                    <a:lumOff val="25000"/>
                  </a:schemeClr>
                </a:solidFill>
              </a:rPr>
              <a:t> </a:t>
            </a:r>
            <a:r>
              <a:rPr lang="en-US" sz="1600" b="1" dirty="0" err="1">
                <a:solidFill>
                  <a:schemeClr val="tx1">
                    <a:lumMod val="75000"/>
                    <a:lumOff val="25000"/>
                  </a:schemeClr>
                </a:solidFill>
              </a:rPr>
              <a:t>pelas</a:t>
            </a:r>
            <a:r>
              <a:rPr lang="en-US" sz="1600" b="1" dirty="0">
                <a:solidFill>
                  <a:schemeClr val="tx1">
                    <a:lumMod val="75000"/>
                    <a:lumOff val="25000"/>
                  </a:schemeClr>
                </a:solidFill>
              </a:rPr>
              <a:t> </a:t>
            </a:r>
            <a:r>
              <a:rPr lang="en-US" sz="1600" b="1" dirty="0" err="1">
                <a:solidFill>
                  <a:schemeClr val="tx1">
                    <a:lumMod val="75000"/>
                    <a:lumOff val="25000"/>
                  </a:schemeClr>
                </a:solidFill>
              </a:rPr>
              <a:t>matrículas</a:t>
            </a:r>
            <a:r>
              <a:rPr lang="en-US" sz="1600" b="1" dirty="0">
                <a:solidFill>
                  <a:schemeClr val="tx1">
                    <a:lumMod val="75000"/>
                    <a:lumOff val="25000"/>
                  </a:schemeClr>
                </a:solidFill>
              </a:rPr>
              <a:t> </a:t>
            </a:r>
            <a:r>
              <a:rPr lang="en-US" sz="1600" b="1" dirty="0" err="1">
                <a:solidFill>
                  <a:schemeClr val="tx1">
                    <a:lumMod val="75000"/>
                    <a:lumOff val="25000"/>
                  </a:schemeClr>
                </a:solidFill>
              </a:rPr>
              <a:t>presenciais</a:t>
            </a:r>
            <a:r>
              <a:rPr lang="en-US" sz="1600" b="1" dirty="0">
                <a:solidFill>
                  <a:schemeClr val="tx1">
                    <a:lumMod val="75000"/>
                    <a:lumOff val="25000"/>
                  </a:schemeClr>
                </a:solidFill>
              </a:rPr>
              <a:t> </a:t>
            </a:r>
            <a:r>
              <a:rPr lang="en-US" sz="1600" b="1" dirty="0" err="1">
                <a:solidFill>
                  <a:schemeClr val="tx1">
                    <a:lumMod val="75000"/>
                    <a:lumOff val="25000"/>
                  </a:schemeClr>
                </a:solidFill>
              </a:rPr>
              <a:t>na</a:t>
            </a:r>
            <a:r>
              <a:rPr lang="en-US" sz="1600" b="1" dirty="0">
                <a:solidFill>
                  <a:schemeClr val="tx1">
                    <a:lumMod val="75000"/>
                    <a:lumOff val="25000"/>
                  </a:schemeClr>
                </a:solidFill>
              </a:rPr>
              <a:t> </a:t>
            </a:r>
            <a:r>
              <a:rPr lang="en-US" sz="1600" b="1" dirty="0" err="1">
                <a:solidFill>
                  <a:schemeClr val="tx1">
                    <a:lumMod val="75000"/>
                    <a:lumOff val="25000"/>
                  </a:schemeClr>
                </a:solidFill>
              </a:rPr>
              <a:t>educação</a:t>
            </a:r>
            <a:r>
              <a:rPr lang="en-US" sz="1600" b="1" dirty="0">
                <a:solidFill>
                  <a:schemeClr val="tx1">
                    <a:lumMod val="75000"/>
                    <a:lumOff val="25000"/>
                  </a:schemeClr>
                </a:solidFill>
              </a:rPr>
              <a:t> </a:t>
            </a:r>
            <a:r>
              <a:rPr lang="en-US" sz="1600" b="1" dirty="0" err="1">
                <a:solidFill>
                  <a:schemeClr val="tx1">
                    <a:lumMod val="75000"/>
                    <a:lumOff val="25000"/>
                  </a:schemeClr>
                </a:solidFill>
              </a:rPr>
              <a:t>básica</a:t>
            </a:r>
            <a:r>
              <a:rPr lang="en-US" sz="1600" b="1" dirty="0">
                <a:solidFill>
                  <a:schemeClr val="tx1">
                    <a:lumMod val="75000"/>
                    <a:lumOff val="25000"/>
                  </a:schemeClr>
                </a:solidFill>
              </a:rPr>
              <a:t> </a:t>
            </a:r>
            <a:r>
              <a:rPr lang="en-US" sz="1600" b="1" dirty="0" err="1">
                <a:solidFill>
                  <a:schemeClr val="tx1">
                    <a:lumMod val="75000"/>
                    <a:lumOff val="25000"/>
                  </a:schemeClr>
                </a:solidFill>
              </a:rPr>
              <a:t>segundo</a:t>
            </a:r>
            <a:r>
              <a:rPr lang="en-US" sz="1600" b="1" dirty="0">
                <a:solidFill>
                  <a:schemeClr val="tx1">
                    <a:lumMod val="75000"/>
                    <a:lumOff val="25000"/>
                  </a:schemeClr>
                </a:solidFill>
              </a:rPr>
              <a:t> a </a:t>
            </a:r>
            <a:r>
              <a:rPr lang="en-US" sz="1600" b="1" dirty="0" err="1">
                <a:solidFill>
                  <a:schemeClr val="tx1">
                    <a:lumMod val="75000"/>
                    <a:lumOff val="25000"/>
                  </a:schemeClr>
                </a:solidFill>
              </a:rPr>
              <a:t>área</a:t>
            </a:r>
            <a:r>
              <a:rPr lang="en-US" sz="1600" b="1" dirty="0">
                <a:solidFill>
                  <a:schemeClr val="tx1">
                    <a:lumMod val="75000"/>
                    <a:lumOff val="25000"/>
                  </a:schemeClr>
                </a:solidFill>
              </a:rPr>
              <a:t> de </a:t>
            </a:r>
            <a:r>
              <a:rPr lang="en-US" sz="1600" b="1" dirty="0" err="1">
                <a:solidFill>
                  <a:schemeClr val="tx1">
                    <a:lumMod val="75000"/>
                    <a:lumOff val="25000"/>
                  </a:schemeClr>
                </a:solidFill>
              </a:rPr>
              <a:t>atuação</a:t>
            </a:r>
            <a:r>
              <a:rPr lang="en-US" sz="1600" b="1" dirty="0">
                <a:solidFill>
                  <a:schemeClr val="tx1">
                    <a:lumMod val="75000"/>
                    <a:lumOff val="25000"/>
                  </a:schemeClr>
                </a:solidFill>
              </a:rPr>
              <a:t> </a:t>
            </a:r>
            <a:r>
              <a:rPr lang="en-US" sz="1600" b="1" dirty="0" err="1">
                <a:solidFill>
                  <a:schemeClr val="tx1">
                    <a:lumMod val="75000"/>
                    <a:lumOff val="25000"/>
                  </a:schemeClr>
                </a:solidFill>
              </a:rPr>
              <a:t>prioritária</a:t>
            </a:r>
            <a:r>
              <a:rPr lang="en-US" sz="1600" b="1" dirty="0">
                <a:solidFill>
                  <a:schemeClr val="tx1">
                    <a:lumMod val="75000"/>
                    <a:lumOff val="25000"/>
                  </a:schemeClr>
                </a:solidFill>
              </a:rPr>
              <a:t>.</a:t>
            </a:r>
          </a:p>
          <a:p>
            <a:pPr marL="342900" indent="-342900" defTabSz="457200">
              <a:lnSpc>
                <a:spcPct val="90000"/>
              </a:lnSpc>
              <a:spcBef>
                <a:spcPts val="1000"/>
              </a:spcBef>
              <a:buClr>
                <a:schemeClr val="accent1"/>
              </a:buClr>
              <a:buSzPct val="80000"/>
              <a:buFont typeface="Wingdings 3" charset="2"/>
              <a:buChar char=""/>
            </a:pPr>
            <a:endParaRPr lang="en-US" sz="1600" b="1" dirty="0">
              <a:solidFill>
                <a:schemeClr val="tx1">
                  <a:lumMod val="75000"/>
                  <a:lumOff val="25000"/>
                </a:schemeClr>
              </a:solidFill>
            </a:endParaRPr>
          </a:p>
          <a:p>
            <a:pPr marL="342900" indent="-34290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rPr>
              <a:t>A </a:t>
            </a:r>
            <a:r>
              <a:rPr lang="en-US" sz="1600" b="1" dirty="0" err="1">
                <a:solidFill>
                  <a:schemeClr val="tx1">
                    <a:lumMod val="75000"/>
                    <a:lumOff val="25000"/>
                  </a:schemeClr>
                </a:solidFill>
              </a:rPr>
              <a:t>Estimativa</a:t>
            </a:r>
            <a:r>
              <a:rPr lang="en-US" sz="1600" b="1" dirty="0">
                <a:solidFill>
                  <a:schemeClr val="tx1">
                    <a:lumMod val="75000"/>
                    <a:lumOff val="25000"/>
                  </a:schemeClr>
                </a:solidFill>
              </a:rPr>
              <a:t> dos </a:t>
            </a:r>
            <a:r>
              <a:rPr lang="en-US" sz="1600" b="1" dirty="0" err="1">
                <a:solidFill>
                  <a:schemeClr val="tx1">
                    <a:lumMod val="75000"/>
                    <a:lumOff val="25000"/>
                  </a:schemeClr>
                </a:solidFill>
              </a:rPr>
              <a:t>Recursos</a:t>
            </a:r>
            <a:r>
              <a:rPr lang="en-US" sz="1600" b="1" dirty="0">
                <a:solidFill>
                  <a:schemeClr val="tx1">
                    <a:lumMod val="75000"/>
                    <a:lumOff val="25000"/>
                  </a:schemeClr>
                </a:solidFill>
              </a:rPr>
              <a:t> </a:t>
            </a:r>
            <a:r>
              <a:rPr lang="en-US" sz="1600" b="1" dirty="0" err="1">
                <a:solidFill>
                  <a:schemeClr val="tx1">
                    <a:lumMod val="75000"/>
                    <a:lumOff val="25000"/>
                  </a:schemeClr>
                </a:solidFill>
              </a:rPr>
              <a:t>até</a:t>
            </a:r>
            <a:r>
              <a:rPr lang="en-US" sz="1600" b="1" dirty="0">
                <a:solidFill>
                  <a:schemeClr val="tx1">
                    <a:lumMod val="75000"/>
                    <a:lumOff val="25000"/>
                  </a:schemeClr>
                </a:solidFill>
              </a:rPr>
              <a:t> 31/12 e </a:t>
            </a:r>
            <a:r>
              <a:rPr lang="en-US" sz="1600" b="1" dirty="0" err="1">
                <a:solidFill>
                  <a:schemeClr val="tx1">
                    <a:lumMod val="75000"/>
                    <a:lumOff val="25000"/>
                  </a:schemeClr>
                </a:solidFill>
              </a:rPr>
              <a:t>terá</a:t>
            </a:r>
            <a:r>
              <a:rPr lang="en-US" sz="1600" b="1" dirty="0">
                <a:solidFill>
                  <a:schemeClr val="tx1">
                    <a:lumMod val="75000"/>
                    <a:lumOff val="25000"/>
                  </a:schemeClr>
                </a:solidFill>
              </a:rPr>
              <a:t> </a:t>
            </a:r>
            <a:r>
              <a:rPr lang="en-US" sz="1600" b="1" dirty="0" err="1">
                <a:solidFill>
                  <a:schemeClr val="tx1">
                    <a:lumMod val="75000"/>
                    <a:lumOff val="25000"/>
                  </a:schemeClr>
                </a:solidFill>
              </a:rPr>
              <a:t>Atualização</a:t>
            </a:r>
            <a:r>
              <a:rPr lang="en-US" sz="1600" b="1" dirty="0">
                <a:solidFill>
                  <a:schemeClr val="tx1">
                    <a:lumMod val="75000"/>
                    <a:lumOff val="25000"/>
                  </a:schemeClr>
                </a:solidFill>
              </a:rPr>
              <a:t> </a:t>
            </a:r>
            <a:r>
              <a:rPr lang="en-US" sz="1600" b="1" dirty="0" err="1">
                <a:solidFill>
                  <a:schemeClr val="tx1">
                    <a:lumMod val="75000"/>
                    <a:lumOff val="25000"/>
                  </a:schemeClr>
                </a:solidFill>
              </a:rPr>
              <a:t>Quadrimestral</a:t>
            </a:r>
            <a:r>
              <a:rPr lang="en-US" sz="1600" b="1" dirty="0">
                <a:solidFill>
                  <a:schemeClr val="tx1">
                    <a:lumMod val="75000"/>
                    <a:lumOff val="25000"/>
                  </a:schemeClr>
                </a:solidFill>
              </a:rPr>
              <a:t>.</a:t>
            </a:r>
            <a:endParaRPr lang="en-US" sz="1600" dirty="0">
              <a:solidFill>
                <a:schemeClr val="tx1">
                  <a:lumMod val="75000"/>
                  <a:lumOff val="25000"/>
                </a:schemeClr>
              </a:solidFill>
            </a:endParaRPr>
          </a:p>
        </p:txBody>
      </p:sp>
      <p:pic>
        <p:nvPicPr>
          <p:cNvPr id="6146" name="Picture 2" descr="Mapa do Brasil - por estados e regiões, em branco e colorido - Geografia | Mapa  brasil regiões, Atividades com mapas, Geografia do brasil">
            <a:extLst>
              <a:ext uri="{FF2B5EF4-FFF2-40B4-BE49-F238E27FC236}">
                <a16:creationId xmlns:a16="http://schemas.microsoft.com/office/drawing/2014/main" id="{52E195D3-7836-42A7-9163-78862F9A55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87041" y="2287170"/>
            <a:ext cx="3452060" cy="3452060"/>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691D163D-9B33-A68B-C888-38981A222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9989" y="5823649"/>
            <a:ext cx="2915816" cy="1097987"/>
          </a:xfrm>
          <a:prstGeom prst="rect">
            <a:avLst/>
          </a:prstGeom>
        </p:spPr>
      </p:pic>
    </p:spTree>
    <p:extLst>
      <p:ext uri="{BB962C8B-B14F-4D97-AF65-F5344CB8AC3E}">
        <p14:creationId xmlns:p14="http://schemas.microsoft.com/office/powerpoint/2010/main" val="1805666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AB8CDC06-99E8-A72F-CD3A-901ACF8FCA0A}"/>
              </a:ext>
            </a:extLst>
          </p:cNvPr>
          <p:cNvPicPr>
            <a:picLocks noChangeAspect="1"/>
          </p:cNvPicPr>
          <p:nvPr/>
        </p:nvPicPr>
        <p:blipFill>
          <a:blip r:embed="rId2"/>
          <a:stretch>
            <a:fillRect/>
          </a:stretch>
        </p:blipFill>
        <p:spPr>
          <a:xfrm>
            <a:off x="251520" y="836712"/>
            <a:ext cx="8640960" cy="5680660"/>
          </a:xfrm>
          <a:prstGeom prst="rect">
            <a:avLst/>
          </a:prstGeom>
        </p:spPr>
      </p:pic>
    </p:spTree>
    <p:extLst>
      <p:ext uri="{BB962C8B-B14F-4D97-AF65-F5344CB8AC3E}">
        <p14:creationId xmlns:p14="http://schemas.microsoft.com/office/powerpoint/2010/main" val="71607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72" name="Straight Connector 7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Isosceles Triangle 7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Isosceles Triangle 7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Retângulo 2"/>
          <p:cNvSpPr/>
          <p:nvPr/>
        </p:nvSpPr>
        <p:spPr>
          <a:xfrm>
            <a:off x="508000" y="609600"/>
            <a:ext cx="6447501" cy="1320800"/>
          </a:xfrm>
          <a:prstGeom prst="rect">
            <a:avLst/>
          </a:prstGeom>
        </p:spPr>
        <p:txBody>
          <a:bodyPr vert="horz" lIns="91440" tIns="45720" rIns="91440" bIns="45720" rtlCol="0" anchor="t">
            <a:normAutofit/>
          </a:bodyPr>
          <a:lstStyle/>
          <a:p>
            <a:pPr defTabSz="457200">
              <a:spcBef>
                <a:spcPct val="0"/>
              </a:spcBef>
              <a:spcAft>
                <a:spcPts val="600"/>
              </a:spcAft>
              <a:buClr>
                <a:srgbClr val="0BD0D9"/>
              </a:buClr>
              <a:buSzPct val="95000"/>
            </a:pPr>
            <a:r>
              <a:rPr lang="en-US" sz="3600" b="1" u="sng">
                <a:solidFill>
                  <a:schemeClr val="accent1"/>
                </a:solidFill>
                <a:effectLst>
                  <a:outerShdw blurRad="38100" dist="38100" dir="2700000" algn="tl">
                    <a:srgbClr val="000000">
                      <a:alpha val="43137"/>
                    </a:srgbClr>
                  </a:outerShdw>
                </a:effectLst>
                <a:latin typeface="+mj-lt"/>
                <a:ea typeface="+mj-ea"/>
                <a:cs typeface="+mj-cs"/>
              </a:rPr>
              <a:t>NOVO FUNDEB</a:t>
            </a:r>
            <a:endParaRPr lang="en-US" sz="3600" b="1">
              <a:solidFill>
                <a:schemeClr val="accent1"/>
              </a:solidFill>
              <a:latin typeface="+mj-lt"/>
              <a:ea typeface="+mj-ea"/>
              <a:cs typeface="+mj-cs"/>
            </a:endParaRPr>
          </a:p>
        </p:txBody>
      </p:sp>
      <p:sp>
        <p:nvSpPr>
          <p:cNvPr id="2" name="Retângulo 1"/>
          <p:cNvSpPr/>
          <p:nvPr/>
        </p:nvSpPr>
        <p:spPr>
          <a:xfrm>
            <a:off x="3047370" y="1556793"/>
            <a:ext cx="4499992" cy="4484570"/>
          </a:xfrm>
          <a:prstGeom prst="rect">
            <a:avLst/>
          </a:prstGeom>
        </p:spPr>
        <p:txBody>
          <a:bodyPr vert="horz" lIns="91440" tIns="45720" rIns="91440" bIns="45720" rtlCol="0">
            <a:normAutofit fontScale="92500" lnSpcReduction="20000"/>
          </a:bodyPr>
          <a:lstStyle/>
          <a:p>
            <a:pPr defTabSz="457200">
              <a:lnSpc>
                <a:spcPct val="90000"/>
              </a:lnSpc>
              <a:spcBef>
                <a:spcPts val="1000"/>
              </a:spcBef>
              <a:buClr>
                <a:schemeClr val="accent1"/>
              </a:buClr>
              <a:buSzPct val="80000"/>
              <a:buFont typeface="Wingdings 3" charset="2"/>
              <a:buChar char=""/>
            </a:pPr>
            <a:r>
              <a:rPr lang="en-US" sz="1600" b="1" i="1" dirty="0">
                <a:solidFill>
                  <a:schemeClr val="tx1">
                    <a:lumMod val="75000"/>
                    <a:lumOff val="25000"/>
                  </a:schemeClr>
                </a:solidFill>
                <a:latin typeface="Arial" panose="020B0604020202020204" pitchFamily="34" charset="0"/>
                <a:cs typeface="Arial" panose="020B0604020202020204" pitchFamily="34" charset="0"/>
              </a:rPr>
              <a:t>Principal </a:t>
            </a:r>
            <a:r>
              <a:rPr lang="en-US" sz="1600" b="1" i="1" dirty="0" err="1">
                <a:solidFill>
                  <a:schemeClr val="tx1">
                    <a:lumMod val="75000"/>
                    <a:lumOff val="25000"/>
                  </a:schemeClr>
                </a:solidFill>
                <a:latin typeface="Arial" panose="020B0604020202020204" pitchFamily="34" charset="0"/>
                <a:cs typeface="Arial" panose="020B0604020202020204" pitchFamily="34" charset="0"/>
              </a:rPr>
              <a:t>mudança</a:t>
            </a:r>
            <a:r>
              <a:rPr lang="en-US" sz="1600" b="1" i="1" dirty="0">
                <a:solidFill>
                  <a:schemeClr val="tx1">
                    <a:lumMod val="75000"/>
                    <a:lumOff val="25000"/>
                  </a:schemeClr>
                </a:solidFill>
                <a:latin typeface="Arial" panose="020B0604020202020204" pitchFamily="34" charset="0"/>
                <a:cs typeface="Arial" panose="020B0604020202020204" pitchFamily="34" charset="0"/>
              </a:rPr>
              <a:t>: </a:t>
            </a:r>
            <a:r>
              <a:rPr lang="en-US" sz="1600" b="1" i="1" dirty="0" err="1">
                <a:solidFill>
                  <a:schemeClr val="tx1">
                    <a:lumMod val="75000"/>
                    <a:lumOff val="25000"/>
                  </a:schemeClr>
                </a:solidFill>
                <a:latin typeface="Arial" panose="020B0604020202020204" pitchFamily="34" charset="0"/>
                <a:cs typeface="Arial" panose="020B0604020202020204" pitchFamily="34" charset="0"/>
              </a:rPr>
              <a:t>Complementação</a:t>
            </a:r>
            <a:r>
              <a:rPr lang="en-US" sz="1600" b="1" i="1" dirty="0">
                <a:solidFill>
                  <a:schemeClr val="tx1">
                    <a:lumMod val="75000"/>
                    <a:lumOff val="25000"/>
                  </a:schemeClr>
                </a:solidFill>
                <a:latin typeface="Arial" panose="020B0604020202020204" pitchFamily="34" charset="0"/>
                <a:cs typeface="Arial" panose="020B0604020202020204" pitchFamily="34" charset="0"/>
              </a:rPr>
              <a:t> da </a:t>
            </a:r>
            <a:r>
              <a:rPr lang="en-US" sz="1600" b="1" i="1" dirty="0" err="1">
                <a:solidFill>
                  <a:schemeClr val="tx1">
                    <a:lumMod val="75000"/>
                    <a:lumOff val="25000"/>
                  </a:schemeClr>
                </a:solidFill>
                <a:latin typeface="Arial" panose="020B0604020202020204" pitchFamily="34" charset="0"/>
                <a:cs typeface="Arial" panose="020B0604020202020204" pitchFamily="34" charset="0"/>
              </a:rPr>
              <a:t>União</a:t>
            </a:r>
            <a:r>
              <a:rPr lang="en-US" sz="1600" b="1" i="1" dirty="0">
                <a:solidFill>
                  <a:schemeClr val="tx1">
                    <a:lumMod val="75000"/>
                    <a:lumOff val="25000"/>
                  </a:schemeClr>
                </a:solidFill>
                <a:latin typeface="Arial" panose="020B0604020202020204" pitchFamily="34" charset="0"/>
                <a:cs typeface="Arial" panose="020B0604020202020204" pitchFamily="34" charset="0"/>
              </a:rPr>
              <a:t> </a:t>
            </a:r>
          </a:p>
          <a:p>
            <a:pPr defTabSz="457200">
              <a:lnSpc>
                <a:spcPct val="90000"/>
              </a:lnSpc>
              <a:spcBef>
                <a:spcPts val="1000"/>
              </a:spcBef>
              <a:buClr>
                <a:schemeClr val="accent1"/>
              </a:buClr>
              <a:buSzPct val="80000"/>
              <a:buFont typeface="Wingdings 3" charset="2"/>
              <a:buChar char=""/>
            </a:pPr>
            <a:endParaRPr lang="en-US" sz="1600" b="1" i="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latin typeface="Arial" panose="020B0604020202020204" pitchFamily="34" charset="0"/>
                <a:cs typeface="Arial" panose="020B0604020202020204" pitchFamily="34" charset="0"/>
              </a:rPr>
              <a:t>Sai do </a:t>
            </a:r>
            <a:r>
              <a:rPr lang="en-US" sz="1600" b="1" dirty="0" err="1">
                <a:solidFill>
                  <a:schemeClr val="tx1">
                    <a:lumMod val="75000"/>
                    <a:lumOff val="25000"/>
                  </a:schemeClr>
                </a:solidFill>
                <a:latin typeface="Arial" panose="020B0604020202020204" pitchFamily="34" charset="0"/>
                <a:cs typeface="Arial" panose="020B0604020202020204" pitchFamily="34" charset="0"/>
              </a:rPr>
              <a:t>atuais</a:t>
            </a:r>
            <a:r>
              <a:rPr lang="en-US" sz="1600" b="1" dirty="0">
                <a:solidFill>
                  <a:schemeClr val="tx1">
                    <a:lumMod val="75000"/>
                    <a:lumOff val="25000"/>
                  </a:schemeClr>
                </a:solidFill>
                <a:latin typeface="Arial" panose="020B0604020202020204" pitchFamily="34" charset="0"/>
                <a:cs typeface="Arial" panose="020B0604020202020204" pitchFamily="34" charset="0"/>
              </a:rPr>
              <a:t> 10% do total da </a:t>
            </a:r>
            <a:r>
              <a:rPr lang="en-US" sz="1600" b="1" dirty="0" err="1">
                <a:solidFill>
                  <a:schemeClr val="tx1">
                    <a:lumMod val="75000"/>
                    <a:lumOff val="25000"/>
                  </a:schemeClr>
                </a:solidFill>
                <a:latin typeface="Arial" panose="020B0604020202020204" pitchFamily="34" charset="0"/>
                <a:cs typeface="Arial" panose="020B0604020202020204" pitchFamily="34" charset="0"/>
              </a:rPr>
              <a:t>Complementação</a:t>
            </a:r>
            <a:r>
              <a:rPr lang="en-US" sz="1600" b="1" dirty="0">
                <a:solidFill>
                  <a:schemeClr val="tx1">
                    <a:lumMod val="75000"/>
                    <a:lumOff val="25000"/>
                  </a:schemeClr>
                </a:solidFill>
                <a:latin typeface="Arial" panose="020B0604020202020204" pitchFamily="34" charset="0"/>
                <a:cs typeface="Arial" panose="020B0604020202020204" pitchFamily="34" charset="0"/>
              </a:rPr>
              <a:t> para  23% </a:t>
            </a:r>
          </a:p>
          <a:p>
            <a:pPr marL="342900" indent="-342900"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defTabSz="457200">
              <a:lnSpc>
                <a:spcPct val="90000"/>
              </a:lnSpc>
              <a:spcBef>
                <a:spcPts val="1000"/>
              </a:spcBef>
              <a:buClr>
                <a:schemeClr val="accent1"/>
              </a:buClr>
              <a:buSzPct val="80000"/>
              <a:buFont typeface="Wingdings 3" charset="2"/>
              <a:buChar char=""/>
            </a:pPr>
            <a:r>
              <a:rPr lang="en-US" sz="1600" b="1" dirty="0" err="1">
                <a:solidFill>
                  <a:schemeClr val="tx1">
                    <a:lumMod val="75000"/>
                    <a:lumOff val="25000"/>
                  </a:schemeClr>
                </a:solidFill>
                <a:latin typeface="Arial" panose="020B0604020202020204" pitchFamily="34" charset="0"/>
                <a:cs typeface="Arial" panose="020B0604020202020204" pitchFamily="34" charset="0"/>
              </a:rPr>
              <a:t>transição</a:t>
            </a:r>
            <a:r>
              <a:rPr lang="en-US" sz="1600" b="1" dirty="0">
                <a:solidFill>
                  <a:schemeClr val="tx1">
                    <a:lumMod val="75000"/>
                    <a:lumOff val="25000"/>
                  </a:schemeClr>
                </a:solidFill>
                <a:latin typeface="Arial" panose="020B0604020202020204" pitchFamily="34" charset="0"/>
                <a:cs typeface="Arial" panose="020B0604020202020204" pitchFamily="34" charset="0"/>
              </a:rPr>
              <a:t> entre 2021 e 2026 no art. 60 do ADC</a:t>
            </a:r>
            <a:r>
              <a:rPr lang="en-US" sz="1600" dirty="0">
                <a:solidFill>
                  <a:schemeClr val="tx1">
                    <a:lumMod val="75000"/>
                    <a:lumOff val="25000"/>
                  </a:schemeClr>
                </a:solidFill>
                <a:latin typeface="Arial" panose="020B0604020202020204" pitchFamily="34" charset="0"/>
                <a:cs typeface="Arial" panose="020B0604020202020204" pitchFamily="34" charset="0"/>
              </a:rPr>
              <a:t>T:</a:t>
            </a:r>
          </a:p>
          <a:p>
            <a:pPr defTabSz="457200">
              <a:lnSpc>
                <a:spcPct val="90000"/>
              </a:lnSpc>
              <a:spcBef>
                <a:spcPts val="1000"/>
              </a:spcBef>
              <a:buClr>
                <a:schemeClr val="accent1"/>
              </a:buClr>
              <a:buSzPct val="80000"/>
              <a:buFont typeface="Wingdings 3" charset="2"/>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a:solidFill>
                  <a:schemeClr val="tx1">
                    <a:lumMod val="75000"/>
                    <a:lumOff val="25000"/>
                  </a:schemeClr>
                </a:solidFill>
                <a:latin typeface="Arial" panose="020B0604020202020204" pitchFamily="34" charset="0"/>
                <a:cs typeface="Arial" panose="020B0604020202020204" pitchFamily="34" charset="0"/>
              </a:rPr>
              <a:t> 12%  - 15% - 17%  -  19%  -  21%  - 23% </a:t>
            </a:r>
          </a:p>
          <a:p>
            <a:pPr marL="342900" indent="-342900" defTabSz="457200">
              <a:lnSpc>
                <a:spcPct val="90000"/>
              </a:lnSpc>
              <a:spcBef>
                <a:spcPts val="1000"/>
              </a:spcBef>
              <a:buClr>
                <a:schemeClr val="accent1"/>
              </a:buClr>
              <a:buSzPct val="80000"/>
              <a:buFont typeface="Wingdings 3" charset="2"/>
              <a:buChar char=""/>
            </a:pPr>
            <a:endParaRPr lang="en-US" sz="1600" b="1" dirty="0">
              <a:solidFill>
                <a:schemeClr val="tx1">
                  <a:lumMod val="75000"/>
                  <a:lumOff val="25000"/>
                </a:schemeClr>
              </a:solidFill>
              <a:latin typeface="Arial" panose="020B0604020202020204" pitchFamily="34" charset="0"/>
              <a:cs typeface="Arial" panose="020B0604020202020204" pitchFamily="34" charset="0"/>
            </a:endParaRPr>
          </a:p>
          <a:p>
            <a:pPr marL="342900" indent="-34290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latin typeface="Arial" panose="020B0604020202020204" pitchFamily="34" charset="0"/>
                <a:cs typeface="Arial" panose="020B0604020202020204" pitchFamily="34" charset="0"/>
              </a:rPr>
              <a:t>10% </a:t>
            </a:r>
            <a:r>
              <a:rPr lang="en-US" sz="1600" b="1" dirty="0" err="1">
                <a:solidFill>
                  <a:schemeClr val="tx1">
                    <a:lumMod val="75000"/>
                    <a:lumOff val="25000"/>
                  </a:schemeClr>
                </a:solidFill>
                <a:latin typeface="Arial" panose="020B0604020202020204" pitchFamily="34" charset="0"/>
                <a:cs typeface="Arial" panose="020B0604020202020204" pitchFamily="34" charset="0"/>
              </a:rPr>
              <a:t>como</a:t>
            </a:r>
            <a:r>
              <a:rPr lang="en-US" sz="1600" b="1" dirty="0">
                <a:solidFill>
                  <a:schemeClr val="tx1">
                    <a:lumMod val="75000"/>
                    <a:lumOff val="25000"/>
                  </a:schemeClr>
                </a:solidFill>
                <a:latin typeface="Arial" panose="020B0604020202020204" pitchFamily="34" charset="0"/>
                <a:cs typeface="Arial" panose="020B0604020202020204" pitchFamily="34" charset="0"/>
              </a:rPr>
              <a:t> </a:t>
            </a:r>
            <a:r>
              <a:rPr lang="en-US" sz="1600" b="1" dirty="0" err="1">
                <a:solidFill>
                  <a:schemeClr val="tx1">
                    <a:lumMod val="75000"/>
                    <a:lumOff val="25000"/>
                  </a:schemeClr>
                </a:solidFill>
                <a:latin typeface="Arial" panose="020B0604020202020204" pitchFamily="34" charset="0"/>
                <a:cs typeface="Arial" panose="020B0604020202020204" pitchFamily="34" charset="0"/>
              </a:rPr>
              <a:t>hoje</a:t>
            </a:r>
            <a:r>
              <a:rPr lang="en-US" sz="1600" b="1" dirty="0">
                <a:solidFill>
                  <a:schemeClr val="tx1">
                    <a:lumMod val="75000"/>
                    <a:lumOff val="25000"/>
                  </a:schemeClr>
                </a:solidFill>
                <a:latin typeface="Arial" panose="020B0604020202020204" pitchFamily="34" charset="0"/>
                <a:cs typeface="Arial" panose="020B0604020202020204" pitchFamily="34" charset="0"/>
              </a:rPr>
              <a:t>: VAAF e por </a:t>
            </a:r>
            <a:r>
              <a:rPr lang="en-US" sz="1600" b="1" dirty="0" err="1">
                <a:solidFill>
                  <a:schemeClr val="tx1">
                    <a:lumMod val="75000"/>
                    <a:lumOff val="25000"/>
                  </a:schemeClr>
                </a:solidFill>
                <a:latin typeface="Arial" panose="020B0604020202020204" pitchFamily="34" charset="0"/>
                <a:cs typeface="Arial" panose="020B0604020202020204" pitchFamily="34" charset="0"/>
              </a:rPr>
              <a:t>Estados</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a:p>
            <a:pPr marL="342900" indent="-342900"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latin typeface="Arial" panose="020B0604020202020204" pitchFamily="34" charset="0"/>
                <a:cs typeface="Arial" panose="020B0604020202020204" pitchFamily="34" charset="0"/>
              </a:rPr>
              <a:t>10,5% </a:t>
            </a:r>
            <a:r>
              <a:rPr lang="en-US" sz="1600" b="1" dirty="0" err="1">
                <a:solidFill>
                  <a:schemeClr val="tx1">
                    <a:lumMod val="75000"/>
                    <a:lumOff val="25000"/>
                  </a:schemeClr>
                </a:solidFill>
                <a:latin typeface="Arial" panose="020B0604020202020204" pitchFamily="34" charset="0"/>
                <a:cs typeface="Arial" panose="020B0604020202020204" pitchFamily="34" charset="0"/>
              </a:rPr>
              <a:t>pelo</a:t>
            </a:r>
            <a:r>
              <a:rPr lang="en-US" sz="1600" b="1" dirty="0">
                <a:solidFill>
                  <a:schemeClr val="tx1">
                    <a:lumMod val="75000"/>
                    <a:lumOff val="25000"/>
                  </a:schemeClr>
                </a:solidFill>
                <a:latin typeface="Arial" panose="020B0604020202020204" pitchFamily="34" charset="0"/>
                <a:cs typeface="Arial" panose="020B0604020202020204" pitchFamily="34" charset="0"/>
              </a:rPr>
              <a:t> VAAT e por rede de </a:t>
            </a:r>
            <a:r>
              <a:rPr lang="en-US" sz="1600" b="1" dirty="0" err="1">
                <a:solidFill>
                  <a:schemeClr val="tx1">
                    <a:lumMod val="75000"/>
                    <a:lumOff val="25000"/>
                  </a:schemeClr>
                </a:solidFill>
                <a:latin typeface="Arial" panose="020B0604020202020204" pitchFamily="34" charset="0"/>
                <a:cs typeface="Arial" panose="020B0604020202020204" pitchFamily="34" charset="0"/>
              </a:rPr>
              <a:t>ensino</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a:p>
            <a:pPr marL="342900" indent="-342900" defTabSz="457200">
              <a:lnSpc>
                <a:spcPct val="90000"/>
              </a:lnSpc>
              <a:spcBef>
                <a:spcPts val="1000"/>
              </a:spcBef>
              <a:buClr>
                <a:schemeClr val="accent1"/>
              </a:buClr>
              <a:buSzPct val="80000"/>
              <a:buFont typeface="Wingdings 3" charset="2"/>
              <a:buChar char=""/>
            </a:pPr>
            <a:endParaRPr lang="en-US" sz="1600" dirty="0">
              <a:solidFill>
                <a:schemeClr val="tx1">
                  <a:lumMod val="75000"/>
                  <a:lumOff val="25000"/>
                </a:schemeClr>
              </a:solidFill>
              <a:latin typeface="Arial" panose="020B0604020202020204" pitchFamily="34" charset="0"/>
              <a:cs typeface="Arial" panose="020B0604020202020204" pitchFamily="34" charset="0"/>
            </a:endParaRPr>
          </a:p>
          <a:p>
            <a:pPr marL="342900" indent="-342900" defTabSz="457200">
              <a:lnSpc>
                <a:spcPct val="90000"/>
              </a:lnSpc>
              <a:spcBef>
                <a:spcPts val="1000"/>
              </a:spcBef>
              <a:buClr>
                <a:schemeClr val="accent1"/>
              </a:buClr>
              <a:buSzPct val="80000"/>
              <a:buFont typeface="Wingdings 3" charset="2"/>
              <a:buChar char=""/>
            </a:pPr>
            <a:r>
              <a:rPr lang="en-US" sz="1600" b="1" dirty="0">
                <a:solidFill>
                  <a:schemeClr val="tx1">
                    <a:lumMod val="75000"/>
                    <a:lumOff val="25000"/>
                  </a:schemeClr>
                </a:solidFill>
                <a:latin typeface="Arial" panose="020B0604020202020204" pitchFamily="34" charset="0"/>
                <a:cs typeface="Arial" panose="020B0604020202020204" pitchFamily="34" charset="0"/>
              </a:rPr>
              <a:t>2,5% VAAR - de </a:t>
            </a:r>
            <a:r>
              <a:rPr lang="en-US" sz="1600" b="1" dirty="0" err="1">
                <a:solidFill>
                  <a:schemeClr val="tx1">
                    <a:lumMod val="75000"/>
                    <a:lumOff val="25000"/>
                  </a:schemeClr>
                </a:solidFill>
                <a:latin typeface="Arial" panose="020B0604020202020204" pitchFamily="34" charset="0"/>
                <a:cs typeface="Arial" panose="020B0604020202020204" pitchFamily="34" charset="0"/>
              </a:rPr>
              <a:t>acordo</a:t>
            </a:r>
            <a:r>
              <a:rPr lang="en-US" sz="1600" b="1" dirty="0">
                <a:solidFill>
                  <a:schemeClr val="tx1">
                    <a:lumMod val="75000"/>
                    <a:lumOff val="25000"/>
                  </a:schemeClr>
                </a:solidFill>
                <a:latin typeface="Arial" panose="020B0604020202020204" pitchFamily="34" charset="0"/>
                <a:cs typeface="Arial" panose="020B0604020202020204" pitchFamily="34" charset="0"/>
              </a:rPr>
              <a:t> com </a:t>
            </a:r>
            <a:r>
              <a:rPr lang="en-US" sz="1600" b="1" dirty="0" err="1">
                <a:solidFill>
                  <a:schemeClr val="tx1">
                    <a:lumMod val="75000"/>
                    <a:lumOff val="25000"/>
                  </a:schemeClr>
                </a:solidFill>
                <a:latin typeface="Arial" panose="020B0604020202020204" pitchFamily="34" charset="0"/>
                <a:cs typeface="Arial" panose="020B0604020202020204" pitchFamily="34" charset="0"/>
              </a:rPr>
              <a:t>indicadores</a:t>
            </a:r>
            <a:r>
              <a:rPr lang="en-US" sz="1600" b="1" dirty="0">
                <a:solidFill>
                  <a:schemeClr val="tx1">
                    <a:lumMod val="75000"/>
                    <a:lumOff val="25000"/>
                  </a:schemeClr>
                </a:solidFill>
                <a:latin typeface="Arial" panose="020B0604020202020204" pitchFamily="34" charset="0"/>
                <a:cs typeface="Arial" panose="020B0604020202020204" pitchFamily="34" charset="0"/>
              </a:rPr>
              <a:t> de </a:t>
            </a:r>
            <a:r>
              <a:rPr lang="en-US" sz="1600" b="1" dirty="0" err="1">
                <a:solidFill>
                  <a:schemeClr val="tx1">
                    <a:lumMod val="75000"/>
                    <a:lumOff val="25000"/>
                  </a:schemeClr>
                </a:solidFill>
                <a:latin typeface="Arial" panose="020B0604020202020204" pitchFamily="34" charset="0"/>
                <a:cs typeface="Arial" panose="020B0604020202020204" pitchFamily="34" charset="0"/>
              </a:rPr>
              <a:t>evolução</a:t>
            </a:r>
            <a:r>
              <a:rPr lang="en-US" sz="1600" b="1" dirty="0">
                <a:solidFill>
                  <a:schemeClr val="tx1">
                    <a:lumMod val="75000"/>
                    <a:lumOff val="25000"/>
                  </a:schemeClr>
                </a:solidFill>
                <a:latin typeface="Arial" panose="020B0604020202020204" pitchFamily="34" charset="0"/>
                <a:cs typeface="Arial" panose="020B0604020202020204" pitchFamily="34" charset="0"/>
              </a:rPr>
              <a:t> de </a:t>
            </a:r>
            <a:r>
              <a:rPr lang="en-US" sz="1600" b="1" dirty="0" err="1">
                <a:solidFill>
                  <a:schemeClr val="tx1">
                    <a:lumMod val="75000"/>
                    <a:lumOff val="25000"/>
                  </a:schemeClr>
                </a:solidFill>
                <a:latin typeface="Arial" panose="020B0604020202020204" pitchFamily="34" charset="0"/>
                <a:cs typeface="Arial" panose="020B0604020202020204" pitchFamily="34" charset="0"/>
              </a:rPr>
              <a:t>atendimento</a:t>
            </a:r>
            <a:r>
              <a:rPr lang="en-US" sz="1600" b="1" dirty="0">
                <a:solidFill>
                  <a:schemeClr val="tx1">
                    <a:lumMod val="75000"/>
                    <a:lumOff val="25000"/>
                  </a:schemeClr>
                </a:solidFill>
                <a:latin typeface="Arial" panose="020B0604020202020204" pitchFamily="34" charset="0"/>
                <a:cs typeface="Arial" panose="020B0604020202020204" pitchFamily="34" charset="0"/>
              </a:rPr>
              <a:t> e </a:t>
            </a:r>
            <a:r>
              <a:rPr lang="en-US" sz="1600" b="1" dirty="0" err="1">
                <a:solidFill>
                  <a:schemeClr val="tx1">
                    <a:lumMod val="75000"/>
                    <a:lumOff val="25000"/>
                  </a:schemeClr>
                </a:solidFill>
                <a:latin typeface="Arial" panose="020B0604020202020204" pitchFamily="34" charset="0"/>
                <a:cs typeface="Arial" panose="020B0604020202020204" pitchFamily="34" charset="0"/>
              </a:rPr>
              <a:t>melhoria</a:t>
            </a:r>
            <a:r>
              <a:rPr lang="en-US" sz="1600" b="1" dirty="0">
                <a:solidFill>
                  <a:schemeClr val="tx1">
                    <a:lumMod val="75000"/>
                    <a:lumOff val="25000"/>
                  </a:schemeClr>
                </a:solidFill>
                <a:latin typeface="Arial" panose="020B0604020202020204" pitchFamily="34" charset="0"/>
                <a:cs typeface="Arial" panose="020B0604020202020204" pitchFamily="34" charset="0"/>
              </a:rPr>
              <a:t> da </a:t>
            </a:r>
            <a:r>
              <a:rPr lang="en-US" sz="1600" b="1" dirty="0" err="1">
                <a:solidFill>
                  <a:schemeClr val="tx1">
                    <a:lumMod val="75000"/>
                    <a:lumOff val="25000"/>
                  </a:schemeClr>
                </a:solidFill>
                <a:latin typeface="Arial" panose="020B0604020202020204" pitchFamily="34" charset="0"/>
                <a:cs typeface="Arial" panose="020B0604020202020204" pitchFamily="34" charset="0"/>
              </a:rPr>
              <a:t>aprendizagem</a:t>
            </a:r>
            <a:r>
              <a:rPr lang="en-US" sz="1600" b="1" dirty="0">
                <a:solidFill>
                  <a:schemeClr val="tx1">
                    <a:lumMod val="75000"/>
                    <a:lumOff val="25000"/>
                  </a:schemeClr>
                </a:solidFill>
                <a:latin typeface="Arial" panose="020B0604020202020204" pitchFamily="34" charset="0"/>
                <a:cs typeface="Arial" panose="020B0604020202020204" pitchFamily="34" charset="0"/>
              </a:rPr>
              <a:t> com </a:t>
            </a:r>
            <a:r>
              <a:rPr lang="en-US" sz="1600" b="1" dirty="0" err="1">
                <a:solidFill>
                  <a:schemeClr val="tx1">
                    <a:lumMod val="75000"/>
                    <a:lumOff val="25000"/>
                  </a:schemeClr>
                </a:solidFill>
                <a:latin typeface="Arial" panose="020B0604020202020204" pitchFamily="34" charset="0"/>
                <a:cs typeface="Arial" panose="020B0604020202020204" pitchFamily="34" charset="0"/>
              </a:rPr>
              <a:t>redução</a:t>
            </a:r>
            <a:r>
              <a:rPr lang="en-US" sz="1600" b="1" dirty="0">
                <a:solidFill>
                  <a:schemeClr val="tx1">
                    <a:lumMod val="75000"/>
                    <a:lumOff val="25000"/>
                  </a:schemeClr>
                </a:solidFill>
                <a:latin typeface="Arial" panose="020B0604020202020204" pitchFamily="34" charset="0"/>
                <a:cs typeface="Arial" panose="020B0604020202020204" pitchFamily="34" charset="0"/>
              </a:rPr>
              <a:t> das </a:t>
            </a:r>
            <a:r>
              <a:rPr lang="en-US" sz="1600" b="1" dirty="0" err="1">
                <a:solidFill>
                  <a:schemeClr val="tx1">
                    <a:lumMod val="75000"/>
                    <a:lumOff val="25000"/>
                  </a:schemeClr>
                </a:solidFill>
                <a:latin typeface="Arial" panose="020B0604020202020204" pitchFamily="34" charset="0"/>
                <a:cs typeface="Arial" panose="020B0604020202020204" pitchFamily="34" charset="0"/>
              </a:rPr>
              <a:t>desigualdades</a:t>
            </a:r>
            <a:r>
              <a:rPr lang="en-US" sz="1600" b="1" dirty="0">
                <a:solidFill>
                  <a:schemeClr val="tx1">
                    <a:lumMod val="75000"/>
                    <a:lumOff val="25000"/>
                  </a:schemeClr>
                </a:solidFill>
                <a:latin typeface="Arial" panose="020B0604020202020204" pitchFamily="34" charset="0"/>
                <a:cs typeface="Arial" panose="020B0604020202020204" pitchFamily="34" charset="0"/>
              </a:rPr>
              <a:t> </a:t>
            </a:r>
          </a:p>
        </p:txBody>
      </p:sp>
      <p:pic>
        <p:nvPicPr>
          <p:cNvPr id="4098" name="Picture 2" descr="boneco branco template - Pesquisa Google | Ideias para quadros de avisos,  Imagens de emoji, Cartazes criativos">
            <a:extLst>
              <a:ext uri="{FF2B5EF4-FFF2-40B4-BE49-F238E27FC236}">
                <a16:creationId xmlns:a16="http://schemas.microsoft.com/office/drawing/2014/main" id="{8C17D389-7491-4D61-915B-27E6A1B7D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046" b="-2"/>
          <a:stretch/>
        </p:blipFill>
        <p:spPr bwMode="auto">
          <a:xfrm>
            <a:off x="508000" y="2159331"/>
            <a:ext cx="2358448" cy="388236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descr="Desenho de personagem de desenhos animados com texto preto sobre fundo branco&#10;&#10;Descrição gerada automaticamente com confiança média">
            <a:extLst>
              <a:ext uri="{FF2B5EF4-FFF2-40B4-BE49-F238E27FC236}">
                <a16:creationId xmlns:a16="http://schemas.microsoft.com/office/drawing/2014/main" id="{A7AF2D8A-9E48-95B9-AD3F-00CB3A45B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005" y="5760013"/>
            <a:ext cx="2915816" cy="1097987"/>
          </a:xfrm>
          <a:prstGeom prst="rect">
            <a:avLst/>
          </a:prstGeom>
        </p:spPr>
      </p:pic>
    </p:spTree>
    <p:extLst>
      <p:ext uri="{BB962C8B-B14F-4D97-AF65-F5344CB8AC3E}">
        <p14:creationId xmlns:p14="http://schemas.microsoft.com/office/powerpoint/2010/main" val="428972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E28BB4C3-125D-440A-8B0F-22CF4032D1C9}"/>
              </a:ext>
            </a:extLst>
          </p:cNvPr>
          <p:cNvSpPr txBox="1"/>
          <p:nvPr/>
        </p:nvSpPr>
        <p:spPr>
          <a:xfrm>
            <a:off x="1475656" y="620688"/>
            <a:ext cx="6192688" cy="523220"/>
          </a:xfrm>
          <a:prstGeom prst="rect">
            <a:avLst/>
          </a:prstGeom>
          <a:noFill/>
        </p:spPr>
        <p:txBody>
          <a:bodyPr wrap="square">
            <a:spAutoFit/>
          </a:bodyPr>
          <a:lstStyle/>
          <a:p>
            <a:r>
              <a:rPr lang="pt-BR" sz="2800" b="1" i="0" u="none" strike="noStrike" baseline="0" dirty="0">
                <a:solidFill>
                  <a:srgbClr val="000000"/>
                </a:solidFill>
                <a:latin typeface="Century Gothic" panose="020B0502020202020204" pitchFamily="34" charset="0"/>
              </a:rPr>
              <a:t>COMPLEMENTAÇÃO PROGRESSIVA</a:t>
            </a:r>
            <a:endParaRPr lang="pt-BR" sz="2800" b="1" dirty="0"/>
          </a:p>
        </p:txBody>
      </p:sp>
      <p:pic>
        <p:nvPicPr>
          <p:cNvPr id="4" name="Imagem 3">
            <a:extLst>
              <a:ext uri="{FF2B5EF4-FFF2-40B4-BE49-F238E27FC236}">
                <a16:creationId xmlns:a16="http://schemas.microsoft.com/office/drawing/2014/main" id="{5837CB81-3249-449E-9119-8F0D59AEE154}"/>
              </a:ext>
            </a:extLst>
          </p:cNvPr>
          <p:cNvPicPr>
            <a:picLocks noChangeAspect="1"/>
          </p:cNvPicPr>
          <p:nvPr/>
        </p:nvPicPr>
        <p:blipFill>
          <a:blip r:embed="rId2"/>
          <a:stretch>
            <a:fillRect/>
          </a:stretch>
        </p:blipFill>
        <p:spPr>
          <a:xfrm>
            <a:off x="1" y="2132856"/>
            <a:ext cx="9144000" cy="3429247"/>
          </a:xfrm>
          <a:prstGeom prst="rect">
            <a:avLst/>
          </a:prstGeom>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4D3A53D6-78FD-AEA2-C959-B82B760C69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760013"/>
            <a:ext cx="2915816" cy="1097987"/>
          </a:xfrm>
          <a:prstGeom prst="rect">
            <a:avLst/>
          </a:prstGeom>
        </p:spPr>
      </p:pic>
    </p:spTree>
    <p:extLst>
      <p:ext uri="{BB962C8B-B14F-4D97-AF65-F5344CB8AC3E}">
        <p14:creationId xmlns:p14="http://schemas.microsoft.com/office/powerpoint/2010/main" val="370812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3AE76AC8-3114-C4AB-7903-35C40E0E5873}"/>
              </a:ext>
            </a:extLst>
          </p:cNvPr>
          <p:cNvPicPr>
            <a:picLocks noChangeAspect="1"/>
          </p:cNvPicPr>
          <p:nvPr/>
        </p:nvPicPr>
        <p:blipFill>
          <a:blip r:embed="rId2"/>
          <a:stretch>
            <a:fillRect/>
          </a:stretch>
        </p:blipFill>
        <p:spPr>
          <a:xfrm>
            <a:off x="1187624" y="407752"/>
            <a:ext cx="6439938" cy="6042496"/>
          </a:xfrm>
          <a:prstGeom prst="rect">
            <a:avLst/>
          </a:prstGeom>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8A5E303A-47CE-AF20-E25D-CFE20D56A5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901254"/>
            <a:ext cx="2915816" cy="1097987"/>
          </a:xfrm>
          <a:prstGeom prst="rect">
            <a:avLst/>
          </a:prstGeom>
        </p:spPr>
      </p:pic>
    </p:spTree>
    <p:extLst>
      <p:ext uri="{BB962C8B-B14F-4D97-AF65-F5344CB8AC3E}">
        <p14:creationId xmlns:p14="http://schemas.microsoft.com/office/powerpoint/2010/main" val="414301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275C282-2117-C3C1-EBFE-49483B684AAB}"/>
              </a:ext>
            </a:extLst>
          </p:cNvPr>
          <p:cNvSpPr txBox="1"/>
          <p:nvPr/>
        </p:nvSpPr>
        <p:spPr>
          <a:xfrm>
            <a:off x="683568" y="1340768"/>
            <a:ext cx="7344816" cy="2802819"/>
          </a:xfrm>
          <a:prstGeom prst="rect">
            <a:avLst/>
          </a:prstGeom>
          <a:noFill/>
        </p:spPr>
        <p:txBody>
          <a:bodyPr wrap="square">
            <a:spAutoFit/>
          </a:bodyPr>
          <a:lstStyle/>
          <a:p>
            <a:pPr algn="just">
              <a:lnSpc>
                <a:spcPct val="150000"/>
              </a:lnSpc>
            </a:pPr>
            <a:r>
              <a:rPr lang="pt-BR" sz="2400" b="0" i="0" dirty="0">
                <a:solidFill>
                  <a:srgbClr val="202124"/>
                </a:solidFill>
                <a:effectLst/>
                <a:latin typeface="Google Sans"/>
              </a:rPr>
              <a:t>O valor anual mínimo por aluno </a:t>
            </a:r>
            <a:r>
              <a:rPr lang="pt-BR" sz="2400" b="0" i="0" dirty="0">
                <a:solidFill>
                  <a:srgbClr val="040C28"/>
                </a:solidFill>
                <a:effectLst/>
                <a:latin typeface="Google Sans"/>
              </a:rPr>
              <a:t>Fundeb</a:t>
            </a:r>
            <a:r>
              <a:rPr lang="pt-BR" sz="2400" b="0" i="0" dirty="0">
                <a:solidFill>
                  <a:srgbClr val="202124"/>
                </a:solidFill>
                <a:effectLst/>
                <a:latin typeface="Google Sans"/>
              </a:rPr>
              <a:t> (VAAF-MIN), definido nacionalmente para o ano de </a:t>
            </a:r>
            <a:r>
              <a:rPr lang="pt-BR" sz="2400" b="0" i="0" dirty="0">
                <a:solidFill>
                  <a:srgbClr val="040C28"/>
                </a:solidFill>
                <a:effectLst/>
                <a:latin typeface="Google Sans"/>
              </a:rPr>
              <a:t>2023</a:t>
            </a:r>
            <a:r>
              <a:rPr lang="pt-BR" sz="2400" b="0" i="0" dirty="0">
                <a:solidFill>
                  <a:srgbClr val="202124"/>
                </a:solidFill>
                <a:effectLst/>
                <a:latin typeface="Google Sans"/>
              </a:rPr>
              <a:t>, é de R$ 5.208,46 e o valor anual total mínimo por aluno (VAAT-MIN), também nacionalmente definido, fica estabelecido em R$ 8.180,24.</a:t>
            </a:r>
            <a:endParaRPr lang="pt-BR" sz="2400" dirty="0"/>
          </a:p>
        </p:txBody>
      </p:sp>
      <p:pic>
        <p:nvPicPr>
          <p:cNvPr id="2052" name="Picture 4" descr="Divulgados demonstrativos do ajuste anual do Fundeb - Conviva Educação">
            <a:extLst>
              <a:ext uri="{FF2B5EF4-FFF2-40B4-BE49-F238E27FC236}">
                <a16:creationId xmlns:a16="http://schemas.microsoft.com/office/drawing/2014/main" id="{E8ECC1F4-8DAC-B01E-49EE-AA24AE4AF8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581129"/>
            <a:ext cx="6192688" cy="22768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F5781E81-A770-EF4B-7305-A4AF13FC1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60" y="0"/>
            <a:ext cx="2915816" cy="1097987"/>
          </a:xfrm>
          <a:prstGeom prst="rect">
            <a:avLst/>
          </a:prstGeom>
        </p:spPr>
      </p:pic>
    </p:spTree>
    <p:extLst>
      <p:ext uri="{BB962C8B-B14F-4D97-AF65-F5344CB8AC3E}">
        <p14:creationId xmlns:p14="http://schemas.microsoft.com/office/powerpoint/2010/main" val="114763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F896C6EC-49E3-77AE-9997-DBED7D16C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658413"/>
            <a:ext cx="4680520" cy="539715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a:extLst>
              <a:ext uri="{FF2B5EF4-FFF2-40B4-BE49-F238E27FC236}">
                <a16:creationId xmlns:a16="http://schemas.microsoft.com/office/drawing/2014/main" id="{CF7D48C1-28E7-6438-1B40-4A9661CA9588}"/>
              </a:ext>
            </a:extLst>
          </p:cNvPr>
          <p:cNvSpPr txBox="1"/>
          <p:nvPr/>
        </p:nvSpPr>
        <p:spPr>
          <a:xfrm>
            <a:off x="4860032" y="2564904"/>
            <a:ext cx="3038739" cy="2554545"/>
          </a:xfrm>
          <a:prstGeom prst="rect">
            <a:avLst/>
          </a:prstGeom>
          <a:noFill/>
        </p:spPr>
        <p:txBody>
          <a:bodyPr wrap="square">
            <a:spAutoFit/>
          </a:bodyPr>
          <a:lstStyle/>
          <a:p>
            <a:pPr algn="just"/>
            <a:r>
              <a:rPr lang="pt-BR" sz="2000" b="1" i="0" dirty="0">
                <a:solidFill>
                  <a:srgbClr val="6B6B6B"/>
                </a:solidFill>
                <a:effectLst/>
                <a:latin typeface="lucida grande"/>
              </a:rPr>
              <a:t>O município se estende por 83,7 km² e contava com 5 897 habitantes no último censo. A densidade demográfica é de 70,4 habitantes por km² no território do município.</a:t>
            </a:r>
            <a:endParaRPr lang="pt-BR" sz="2000" b="1" dirty="0"/>
          </a:p>
        </p:txBody>
      </p:sp>
      <p:sp>
        <p:nvSpPr>
          <p:cNvPr id="4" name="Retângulo 3">
            <a:extLst>
              <a:ext uri="{FF2B5EF4-FFF2-40B4-BE49-F238E27FC236}">
                <a16:creationId xmlns:a16="http://schemas.microsoft.com/office/drawing/2014/main" id="{D6CDE612-D49F-A35C-69E3-03A61BBF7792}"/>
              </a:ext>
            </a:extLst>
          </p:cNvPr>
          <p:cNvSpPr/>
          <p:nvPr/>
        </p:nvSpPr>
        <p:spPr>
          <a:xfrm>
            <a:off x="2649385" y="1196752"/>
            <a:ext cx="6264696" cy="830997"/>
          </a:xfrm>
          <a:prstGeom prst="rect">
            <a:avLst/>
          </a:prstGeom>
          <a:noFill/>
        </p:spPr>
        <p:txBody>
          <a:bodyPr wrap="square" lIns="91440" tIns="45720" rIns="91440" bIns="45720">
            <a:spAutoFit/>
          </a:bodyPr>
          <a:lstStyle/>
          <a:p>
            <a:pPr algn="ctr"/>
            <a:r>
              <a:rPr lang="pt-BR" sz="4800" dirty="0">
                <a:ln w="0"/>
                <a:effectLst>
                  <a:outerShdw blurRad="38100" dist="19050" dir="2700000" algn="tl" rotWithShape="0">
                    <a:schemeClr val="dk1">
                      <a:alpha val="40000"/>
                    </a:schemeClr>
                  </a:outerShdw>
                </a:effectLst>
              </a:rPr>
              <a:t>CEDRO DE SÃO JOÃO</a:t>
            </a:r>
            <a:endParaRPr lang="pt-BR"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14980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91E72F5-0814-BD92-BC37-3ACF1A034195}"/>
              </a:ext>
            </a:extLst>
          </p:cNvPr>
          <p:cNvGraphicFramePr>
            <a:graphicFrameLocks/>
          </p:cNvGraphicFramePr>
          <p:nvPr>
            <p:extLst>
              <p:ext uri="{D42A27DB-BD31-4B8C-83A1-F6EECF244321}">
                <p14:modId xmlns:p14="http://schemas.microsoft.com/office/powerpoint/2010/main" val="2034336832"/>
              </p:ext>
            </p:extLst>
          </p:nvPr>
        </p:nvGraphicFramePr>
        <p:xfrm>
          <a:off x="1655676" y="2708920"/>
          <a:ext cx="5832648"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3" name="Retângulo 2">
            <a:extLst>
              <a:ext uri="{FF2B5EF4-FFF2-40B4-BE49-F238E27FC236}">
                <a16:creationId xmlns:a16="http://schemas.microsoft.com/office/drawing/2014/main" id="{95F70028-832A-4BB5-0BCB-4773E606DA9C}"/>
              </a:ext>
            </a:extLst>
          </p:cNvPr>
          <p:cNvSpPr/>
          <p:nvPr/>
        </p:nvSpPr>
        <p:spPr>
          <a:xfrm>
            <a:off x="1270295" y="1214539"/>
            <a:ext cx="6603410" cy="1754326"/>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ALUNOS NA CRECHE</a:t>
            </a:r>
          </a:p>
          <a:p>
            <a:pPr algn="ctr"/>
            <a:r>
              <a:rPr lang="pt-BR" sz="5400" b="0" cap="none" spc="0" dirty="0">
                <a:ln w="0"/>
                <a:solidFill>
                  <a:schemeClr val="tx1"/>
                </a:solidFill>
                <a:effectLst>
                  <a:outerShdw blurRad="38100" dist="19050" dir="2700000" algn="tl" rotWithShape="0">
                    <a:schemeClr val="dk1">
                      <a:alpha val="40000"/>
                    </a:schemeClr>
                  </a:outerShdw>
                </a:effectLst>
              </a:rPr>
              <a:t>EM TEMPO INTEGRAL</a:t>
            </a:r>
          </a:p>
        </p:txBody>
      </p:sp>
      <p:pic>
        <p:nvPicPr>
          <p:cNvPr id="4" name="Imagem 3" descr="Desenho de personagem de desenhos animados com texto preto sobre fundo branco&#10;&#10;Descrição gerada automaticamente com confiança média">
            <a:extLst>
              <a:ext uri="{FF2B5EF4-FFF2-40B4-BE49-F238E27FC236}">
                <a16:creationId xmlns:a16="http://schemas.microsoft.com/office/drawing/2014/main" id="{FD595122-46B5-07B5-6169-BB7163B79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 y="62749"/>
            <a:ext cx="2915816" cy="1097987"/>
          </a:xfrm>
          <a:prstGeom prst="rect">
            <a:avLst/>
          </a:prstGeom>
        </p:spPr>
      </p:pic>
    </p:spTree>
    <p:extLst>
      <p:ext uri="{BB962C8B-B14F-4D97-AF65-F5344CB8AC3E}">
        <p14:creationId xmlns:p14="http://schemas.microsoft.com/office/powerpoint/2010/main" val="2180843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323D2FE9-75B4-F2E2-16ED-47770315E55E}"/>
              </a:ext>
            </a:extLst>
          </p:cNvPr>
          <p:cNvSpPr/>
          <p:nvPr/>
        </p:nvSpPr>
        <p:spPr>
          <a:xfrm>
            <a:off x="652109" y="1340768"/>
            <a:ext cx="7335726" cy="1754326"/>
          </a:xfrm>
          <a:prstGeom prst="rect">
            <a:avLst/>
          </a:prstGeom>
          <a:noFill/>
        </p:spPr>
        <p:txBody>
          <a:bodyPr wrap="none" lIns="91440" tIns="45720" rIns="91440" bIns="45720">
            <a:spAutoFit/>
          </a:bodyPr>
          <a:lstStyle/>
          <a:p>
            <a:pPr algn="ctr"/>
            <a:r>
              <a:rPr lang="pt-BR" sz="5400" b="0" cap="none" spc="0" dirty="0">
                <a:ln w="0"/>
                <a:solidFill>
                  <a:schemeClr val="tx1"/>
                </a:solidFill>
                <a:effectLst>
                  <a:outerShdw blurRad="38100" dist="19050" dir="2700000" algn="tl" rotWithShape="0">
                    <a:schemeClr val="dk1">
                      <a:alpha val="40000"/>
                    </a:schemeClr>
                  </a:outerShdw>
                </a:effectLst>
              </a:rPr>
              <a:t> ENSINO FUNDAMENTAL</a:t>
            </a:r>
          </a:p>
          <a:p>
            <a:pPr algn="ctr"/>
            <a:r>
              <a:rPr lang="pt-BR" sz="5400" b="0" cap="none" spc="0" dirty="0">
                <a:ln w="0"/>
                <a:solidFill>
                  <a:schemeClr val="tx1"/>
                </a:solidFill>
                <a:effectLst>
                  <a:outerShdw blurRad="38100" dist="19050" dir="2700000" algn="tl" rotWithShape="0">
                    <a:schemeClr val="dk1">
                      <a:alpha val="40000"/>
                    </a:schemeClr>
                  </a:outerShdw>
                </a:effectLst>
              </a:rPr>
              <a:t> TEMPO INTEGRAL</a:t>
            </a:r>
          </a:p>
        </p:txBody>
      </p:sp>
      <p:graphicFrame>
        <p:nvGraphicFramePr>
          <p:cNvPr id="4" name="Gráfico 3">
            <a:extLst>
              <a:ext uri="{FF2B5EF4-FFF2-40B4-BE49-F238E27FC236}">
                <a16:creationId xmlns:a16="http://schemas.microsoft.com/office/drawing/2014/main" id="{9DABF7FF-15B7-6B78-CE0F-E6A7FA4C3938}"/>
              </a:ext>
            </a:extLst>
          </p:cNvPr>
          <p:cNvGraphicFramePr>
            <a:graphicFrameLocks/>
          </p:cNvGraphicFramePr>
          <p:nvPr>
            <p:extLst>
              <p:ext uri="{D42A27DB-BD31-4B8C-83A1-F6EECF244321}">
                <p14:modId xmlns:p14="http://schemas.microsoft.com/office/powerpoint/2010/main" val="521345077"/>
              </p:ext>
            </p:extLst>
          </p:nvPr>
        </p:nvGraphicFramePr>
        <p:xfrm>
          <a:off x="1187624" y="2564904"/>
          <a:ext cx="6264696" cy="3672408"/>
        </p:xfrm>
        <a:graphic>
          <a:graphicData uri="http://schemas.openxmlformats.org/drawingml/2006/chart">
            <c:chart xmlns:c="http://schemas.openxmlformats.org/drawingml/2006/chart" xmlns:r="http://schemas.openxmlformats.org/officeDocument/2006/relationships" r:id="rId2"/>
          </a:graphicData>
        </a:graphic>
      </p:graphicFrame>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90FA68E4-D9DD-39CF-5542-57D781B89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1723"/>
            <a:ext cx="2915816" cy="1097987"/>
          </a:xfrm>
          <a:prstGeom prst="rect">
            <a:avLst/>
          </a:prstGeom>
        </p:spPr>
      </p:pic>
    </p:spTree>
    <p:extLst>
      <p:ext uri="{BB962C8B-B14F-4D97-AF65-F5344CB8AC3E}">
        <p14:creationId xmlns:p14="http://schemas.microsoft.com/office/powerpoint/2010/main" val="2704079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2E262B9A-AA9D-B348-1B3C-5FC848B9DFF8}"/>
              </a:ext>
            </a:extLst>
          </p:cNvPr>
          <p:cNvGraphicFramePr>
            <a:graphicFrameLocks noGrp="1"/>
          </p:cNvGraphicFramePr>
          <p:nvPr>
            <p:extLst>
              <p:ext uri="{D42A27DB-BD31-4B8C-83A1-F6EECF244321}">
                <p14:modId xmlns:p14="http://schemas.microsoft.com/office/powerpoint/2010/main" val="3833817357"/>
              </p:ext>
            </p:extLst>
          </p:nvPr>
        </p:nvGraphicFramePr>
        <p:xfrm>
          <a:off x="323529" y="94327"/>
          <a:ext cx="8496941" cy="6765781"/>
        </p:xfrm>
        <a:graphic>
          <a:graphicData uri="http://schemas.openxmlformats.org/drawingml/2006/table">
            <a:tbl>
              <a:tblPr>
                <a:tableStyleId>{5C22544A-7EE6-4342-B048-85BDC9FD1C3A}</a:tableStyleId>
              </a:tblPr>
              <a:tblGrid>
                <a:gridCol w="955745">
                  <a:extLst>
                    <a:ext uri="{9D8B030D-6E8A-4147-A177-3AD203B41FA5}">
                      <a16:colId xmlns:a16="http://schemas.microsoft.com/office/drawing/2014/main" val="1753461890"/>
                    </a:ext>
                  </a:extLst>
                </a:gridCol>
                <a:gridCol w="628433">
                  <a:extLst>
                    <a:ext uri="{9D8B030D-6E8A-4147-A177-3AD203B41FA5}">
                      <a16:colId xmlns:a16="http://schemas.microsoft.com/office/drawing/2014/main" val="4270601952"/>
                    </a:ext>
                  </a:extLst>
                </a:gridCol>
                <a:gridCol w="628433">
                  <a:extLst>
                    <a:ext uri="{9D8B030D-6E8A-4147-A177-3AD203B41FA5}">
                      <a16:colId xmlns:a16="http://schemas.microsoft.com/office/drawing/2014/main" val="18565617"/>
                    </a:ext>
                  </a:extLst>
                </a:gridCol>
                <a:gridCol w="628433">
                  <a:extLst>
                    <a:ext uri="{9D8B030D-6E8A-4147-A177-3AD203B41FA5}">
                      <a16:colId xmlns:a16="http://schemas.microsoft.com/office/drawing/2014/main" val="1379149578"/>
                    </a:ext>
                  </a:extLst>
                </a:gridCol>
                <a:gridCol w="628433">
                  <a:extLst>
                    <a:ext uri="{9D8B030D-6E8A-4147-A177-3AD203B41FA5}">
                      <a16:colId xmlns:a16="http://schemas.microsoft.com/office/drawing/2014/main" val="2565504697"/>
                    </a:ext>
                  </a:extLst>
                </a:gridCol>
                <a:gridCol w="628433">
                  <a:extLst>
                    <a:ext uri="{9D8B030D-6E8A-4147-A177-3AD203B41FA5}">
                      <a16:colId xmlns:a16="http://schemas.microsoft.com/office/drawing/2014/main" val="1460272267"/>
                    </a:ext>
                  </a:extLst>
                </a:gridCol>
                <a:gridCol w="628433">
                  <a:extLst>
                    <a:ext uri="{9D8B030D-6E8A-4147-A177-3AD203B41FA5}">
                      <a16:colId xmlns:a16="http://schemas.microsoft.com/office/drawing/2014/main" val="3104707478"/>
                    </a:ext>
                  </a:extLst>
                </a:gridCol>
                <a:gridCol w="628433">
                  <a:extLst>
                    <a:ext uri="{9D8B030D-6E8A-4147-A177-3AD203B41FA5}">
                      <a16:colId xmlns:a16="http://schemas.microsoft.com/office/drawing/2014/main" val="1397416985"/>
                    </a:ext>
                  </a:extLst>
                </a:gridCol>
                <a:gridCol w="628433">
                  <a:extLst>
                    <a:ext uri="{9D8B030D-6E8A-4147-A177-3AD203B41FA5}">
                      <a16:colId xmlns:a16="http://schemas.microsoft.com/office/drawing/2014/main" val="26566296"/>
                    </a:ext>
                  </a:extLst>
                </a:gridCol>
                <a:gridCol w="628433">
                  <a:extLst>
                    <a:ext uri="{9D8B030D-6E8A-4147-A177-3AD203B41FA5}">
                      <a16:colId xmlns:a16="http://schemas.microsoft.com/office/drawing/2014/main" val="560570186"/>
                    </a:ext>
                  </a:extLst>
                </a:gridCol>
                <a:gridCol w="628433">
                  <a:extLst>
                    <a:ext uri="{9D8B030D-6E8A-4147-A177-3AD203B41FA5}">
                      <a16:colId xmlns:a16="http://schemas.microsoft.com/office/drawing/2014/main" val="3534207870"/>
                    </a:ext>
                  </a:extLst>
                </a:gridCol>
                <a:gridCol w="628433">
                  <a:extLst>
                    <a:ext uri="{9D8B030D-6E8A-4147-A177-3AD203B41FA5}">
                      <a16:colId xmlns:a16="http://schemas.microsoft.com/office/drawing/2014/main" val="529980497"/>
                    </a:ext>
                  </a:extLst>
                </a:gridCol>
                <a:gridCol w="628433">
                  <a:extLst>
                    <a:ext uri="{9D8B030D-6E8A-4147-A177-3AD203B41FA5}">
                      <a16:colId xmlns:a16="http://schemas.microsoft.com/office/drawing/2014/main" val="3025780533"/>
                    </a:ext>
                  </a:extLst>
                </a:gridCol>
              </a:tblGrid>
              <a:tr h="141373">
                <a:tc rowSpan="5">
                  <a:txBody>
                    <a:bodyPr/>
                    <a:lstStyle/>
                    <a:p>
                      <a:pPr algn="l" fontAlgn="ctr"/>
                      <a:r>
                        <a:rPr lang="pt-BR" sz="900" u="none" strike="noStrike">
                          <a:effectLst/>
                        </a:rPr>
                        <a:t>Unidades da Federação  Municípios</a:t>
                      </a:r>
                      <a:br>
                        <a:rPr lang="pt-BR" sz="900" u="none" strike="noStrike">
                          <a:effectLst/>
                        </a:rPr>
                      </a:br>
                      <a:r>
                        <a:rPr lang="pt-BR" sz="900" u="none" strike="noStrike">
                          <a:effectLst/>
                        </a:rPr>
                        <a:t>Dependência Administrativa</a:t>
                      </a:r>
                      <a:endParaRPr lang="pt-BR" sz="900" b="0" i="0" u="none" strike="noStrike">
                        <a:solidFill>
                          <a:srgbClr val="000000"/>
                        </a:solidFill>
                        <a:effectLst/>
                        <a:latin typeface="Times New Roman" panose="02020603050405020304" pitchFamily="18" charset="0"/>
                      </a:endParaRPr>
                    </a:p>
                  </a:txBody>
                  <a:tcPr marL="3718" marR="3718" marT="3718" marB="0" anchor="ctr"/>
                </a:tc>
                <a:tc gridSpan="12">
                  <a:txBody>
                    <a:bodyPr/>
                    <a:lstStyle/>
                    <a:p>
                      <a:pPr algn="ctr" fontAlgn="b"/>
                      <a:r>
                        <a:rPr lang="pt-BR" sz="900" u="none" strike="noStrike">
                          <a:effectLst/>
                        </a:rPr>
                        <a:t>Matrícula inicial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582342074"/>
                  </a:ext>
                </a:extLst>
              </a:tr>
              <a:tr h="141373">
                <a:tc vMerge="1">
                  <a:txBody>
                    <a:bodyPr/>
                    <a:lstStyle/>
                    <a:p>
                      <a:endParaRPr lang="pt-BR"/>
                    </a:p>
                  </a:txBody>
                  <a:tcPr/>
                </a:tc>
                <a:tc gridSpan="10">
                  <a:txBody>
                    <a:bodyPr/>
                    <a:lstStyle/>
                    <a:p>
                      <a:pPr algn="ctr" fontAlgn="b"/>
                      <a:r>
                        <a:rPr lang="pt-BR" sz="900" u="none" strike="noStrike">
                          <a:effectLst/>
                        </a:rPr>
                        <a:t>Ensino Regular</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gridSpan="2">
                  <a:txBody>
                    <a:bodyPr/>
                    <a:lstStyle/>
                    <a:p>
                      <a:pPr algn="ctr" fontAlgn="b"/>
                      <a:r>
                        <a:rPr lang="pt-BR" sz="900" u="none" strike="noStrike">
                          <a:effectLst/>
                        </a:rPr>
                        <a:t>EJA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1179361198"/>
                  </a:ext>
                </a:extLst>
              </a:tr>
              <a:tr h="141373">
                <a:tc vMerge="1">
                  <a:txBody>
                    <a:bodyPr/>
                    <a:lstStyle/>
                    <a:p>
                      <a:endParaRPr lang="pt-BR"/>
                    </a:p>
                  </a:txBody>
                  <a:tcPr/>
                </a:tc>
                <a:tc gridSpan="4">
                  <a:txBody>
                    <a:bodyPr/>
                    <a:lstStyle/>
                    <a:p>
                      <a:pPr algn="ctr" fontAlgn="b"/>
                      <a:r>
                        <a:rPr lang="pt-BR" sz="900" u="none" strike="noStrike">
                          <a:effectLst/>
                        </a:rPr>
                        <a:t>Educação Infantil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900" u="none" strike="noStrike">
                          <a:effectLst/>
                        </a:rPr>
                        <a:t>Ensino Fundamental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rowSpan="2" gridSpan="2">
                  <a:txBody>
                    <a:bodyPr/>
                    <a:lstStyle/>
                    <a:p>
                      <a:pPr algn="ctr" fontAlgn="ctr"/>
                      <a:r>
                        <a:rPr lang="pt-BR" sz="900" u="none" strike="noStrike">
                          <a:effectLst/>
                        </a:rPr>
                        <a:t>Médio</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hMerge="1">
                  <a:txBody>
                    <a:bodyPr/>
                    <a:lstStyle/>
                    <a:p>
                      <a:endParaRPr lang="pt-BR"/>
                    </a:p>
                  </a:txBody>
                  <a:tcPr/>
                </a:tc>
                <a:tc gridSpan="2">
                  <a:txBody>
                    <a:bodyPr/>
                    <a:lstStyle/>
                    <a:p>
                      <a:pPr algn="ctr" fontAlgn="b"/>
                      <a:r>
                        <a:rPr lang="pt-BR" sz="900" u="none" strike="noStrike">
                          <a:effectLst/>
                        </a:rPr>
                        <a:t>EJA Presencial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84528960"/>
                  </a:ext>
                </a:extLst>
              </a:tr>
              <a:tr h="141373">
                <a:tc vMerge="1">
                  <a:txBody>
                    <a:bodyPr/>
                    <a:lstStyle/>
                    <a:p>
                      <a:endParaRPr lang="pt-BR"/>
                    </a:p>
                  </a:txBody>
                  <a:tcPr/>
                </a:tc>
                <a:tc gridSpan="2">
                  <a:txBody>
                    <a:bodyPr/>
                    <a:lstStyle/>
                    <a:p>
                      <a:pPr algn="ctr" fontAlgn="b"/>
                      <a:r>
                        <a:rPr lang="pt-BR" sz="900" u="none" strike="noStrike">
                          <a:effectLst/>
                        </a:rPr>
                        <a:t>Creche</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Pré- escola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Iniciais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Finais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vMerge="1">
                  <a:txBody>
                    <a:bodyPr/>
                    <a:lstStyle/>
                    <a:p>
                      <a:endParaRPr lang="pt-BR"/>
                    </a:p>
                  </a:txBody>
                  <a:tcPr/>
                </a:tc>
                <a:tc hMerge="1" vMerge="1">
                  <a:txBody>
                    <a:bodyPr/>
                    <a:lstStyle/>
                    <a:p>
                      <a:endParaRPr lang="pt-BR"/>
                    </a:p>
                  </a:txBody>
                  <a:tcPr/>
                </a:tc>
                <a:tc rowSpan="2">
                  <a:txBody>
                    <a:bodyPr/>
                    <a:lstStyle/>
                    <a:p>
                      <a:pPr algn="ctr" fontAlgn="ctr"/>
                      <a:r>
                        <a:rPr lang="pt-BR" sz="900" u="none" strike="noStrike">
                          <a:effectLst/>
                        </a:rPr>
                        <a:t>Fundamental</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a:txBody>
                    <a:bodyPr/>
                    <a:lstStyle/>
                    <a:p>
                      <a:pPr algn="ctr" fontAlgn="ctr"/>
                      <a:r>
                        <a:rPr lang="pt-BR" sz="900" u="none" strike="noStrike">
                          <a:effectLst/>
                        </a:rPr>
                        <a:t>Médio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695115068"/>
                  </a:ext>
                </a:extLst>
              </a:tr>
              <a:tr h="134537">
                <a:tc vMerge="1">
                  <a:txBody>
                    <a:bodyPr/>
                    <a:lstStyle/>
                    <a:p>
                      <a:endParaRPr lang="pt-BR"/>
                    </a:p>
                  </a:txBody>
                  <a:tcPr/>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7850749"/>
                  </a:ext>
                </a:extLst>
              </a:tr>
              <a:tr h="134537">
                <a:tc>
                  <a:txBody>
                    <a:bodyPr/>
                    <a:lstStyle/>
                    <a:p>
                      <a:pPr algn="ctr" fontAlgn="ctr"/>
                      <a:r>
                        <a:rPr lang="pt-BR" sz="900" u="none" strike="noStrike">
                          <a:effectLst/>
                        </a:rPr>
                        <a:t>2018</a:t>
                      </a:r>
                      <a:endParaRPr lang="pt-BR" sz="900" b="1" i="0" u="none" strike="noStrike">
                        <a:solidFill>
                          <a:srgbClr val="000000"/>
                        </a:solidFill>
                        <a:effectLst/>
                        <a:latin typeface="Times New Roman" panose="02020603050405020304" pitchFamily="18" charset="0"/>
                      </a:endParaRPr>
                    </a:p>
                  </a:txBody>
                  <a:tcPr marL="3718" marR="3718" marT="3718" marB="0" anchor="ctr"/>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ctr"/>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ctr"/>
                </a:tc>
                <a:tc>
                  <a:txBody>
                    <a:bodyPr/>
                    <a:lstStyle/>
                    <a:p>
                      <a:pPr algn="ctr" fontAlgn="ctr"/>
                      <a:r>
                        <a:rPr lang="pt-BR" sz="900" u="none" strike="noStrike">
                          <a:effectLst/>
                        </a:rPr>
                        <a:t>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3025727683"/>
                  </a:ext>
                </a:extLst>
              </a:tr>
              <a:tr h="147265">
                <a:tc>
                  <a:txBody>
                    <a:bodyPr/>
                    <a:lstStyle/>
                    <a:p>
                      <a:pPr algn="l" fontAlgn="t"/>
                      <a:r>
                        <a:rPr lang="pt-BR" sz="900" u="none" strike="noStrike">
                          <a:effectLst/>
                        </a:rPr>
                        <a:t>Estadual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92</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29</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011322341"/>
                  </a:ext>
                </a:extLst>
              </a:tr>
              <a:tr h="134537">
                <a:tc>
                  <a:txBody>
                    <a:bodyPr/>
                    <a:lstStyle/>
                    <a:p>
                      <a:pPr algn="l" fontAlgn="t"/>
                      <a:r>
                        <a:rPr lang="pt-BR" sz="900" u="none" strike="noStrike">
                          <a:effectLst/>
                        </a:rPr>
                        <a:t>Estadual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392145080"/>
                  </a:ext>
                </a:extLst>
              </a:tr>
              <a:tr h="134537">
                <a:tc>
                  <a:txBody>
                    <a:bodyPr/>
                    <a:lstStyle/>
                    <a:p>
                      <a:pPr algn="l" fontAlgn="t"/>
                      <a:r>
                        <a:rPr lang="pt-BR" sz="900" u="none" strike="noStrike">
                          <a:effectLst/>
                        </a:rPr>
                        <a:t>Municipal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239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246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92</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31747339"/>
                  </a:ext>
                </a:extLst>
              </a:tr>
              <a:tr h="134537">
                <a:tc>
                  <a:txBody>
                    <a:bodyPr/>
                    <a:lstStyle/>
                    <a:p>
                      <a:pPr algn="l" fontAlgn="t"/>
                      <a:r>
                        <a:rPr lang="pt-BR" sz="900" u="none" strike="noStrike">
                          <a:effectLst/>
                        </a:rPr>
                        <a:t>Municipal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175777945"/>
                  </a:ext>
                </a:extLst>
              </a:tr>
              <a:tr h="265092">
                <a:tc>
                  <a:txBody>
                    <a:bodyPr/>
                    <a:lstStyle/>
                    <a:p>
                      <a:pPr algn="l" fontAlgn="t"/>
                      <a:r>
                        <a:rPr lang="pt-BR" sz="900" u="none" strike="noStrike">
                          <a:effectLst/>
                        </a:rPr>
                        <a:t>Estadual e Municipal</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37</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45</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39</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299</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24</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338</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98</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48</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92</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29</a:t>
                      </a:r>
                      <a:endParaRPr lang="pt-BR" sz="900" b="1"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4188253057"/>
                  </a:ext>
                </a:extLst>
              </a:tr>
              <a:tr h="141373">
                <a:tc rowSpan="3">
                  <a:txBody>
                    <a:bodyPr/>
                    <a:lstStyle/>
                    <a:p>
                      <a:pPr algn="ctr" fontAlgn="t"/>
                      <a:r>
                        <a:rPr lang="pt-BR" sz="1000" u="none" strike="noStrike">
                          <a:effectLst/>
                        </a:rPr>
                        <a:t>2019</a:t>
                      </a:r>
                      <a:endParaRPr lang="pt-BR" sz="1000" b="1" i="0" u="none" strike="noStrike">
                        <a:solidFill>
                          <a:srgbClr val="000000"/>
                        </a:solidFill>
                        <a:effectLst/>
                        <a:latin typeface="Times New Roman" panose="02020603050405020304" pitchFamily="18" charset="0"/>
                      </a:endParaRPr>
                    </a:p>
                  </a:txBody>
                  <a:tcPr marL="3718" marR="3718" marT="3718" marB="0"/>
                </a:tc>
                <a:tc gridSpan="4">
                  <a:txBody>
                    <a:bodyPr/>
                    <a:lstStyle/>
                    <a:p>
                      <a:pPr algn="ctr" fontAlgn="b"/>
                      <a:r>
                        <a:rPr lang="pt-BR" sz="900" u="none" strike="noStrike">
                          <a:effectLst/>
                        </a:rPr>
                        <a:t>Educação Infantil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900" u="none" strike="noStrike">
                          <a:effectLst/>
                        </a:rPr>
                        <a:t>Ensino Fundamental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rowSpan="2" gridSpan="2">
                  <a:txBody>
                    <a:bodyPr/>
                    <a:lstStyle/>
                    <a:p>
                      <a:pPr algn="ctr" fontAlgn="ctr"/>
                      <a:r>
                        <a:rPr lang="pt-BR" sz="900" u="none" strike="noStrike">
                          <a:effectLst/>
                        </a:rPr>
                        <a:t>Médio</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hMerge="1">
                  <a:txBody>
                    <a:bodyPr/>
                    <a:lstStyle/>
                    <a:p>
                      <a:endParaRPr lang="pt-BR"/>
                    </a:p>
                  </a:txBody>
                  <a:tcPr/>
                </a:tc>
                <a:tc gridSpan="2">
                  <a:txBody>
                    <a:bodyPr/>
                    <a:lstStyle/>
                    <a:p>
                      <a:pPr algn="ctr" fontAlgn="b"/>
                      <a:r>
                        <a:rPr lang="pt-BR" sz="900" u="none" strike="noStrike">
                          <a:effectLst/>
                        </a:rPr>
                        <a:t>EJA Presencial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3562015014"/>
                  </a:ext>
                </a:extLst>
              </a:tr>
              <a:tr h="141373">
                <a:tc vMerge="1">
                  <a:txBody>
                    <a:bodyPr/>
                    <a:lstStyle/>
                    <a:p>
                      <a:endParaRPr lang="pt-BR"/>
                    </a:p>
                  </a:txBody>
                  <a:tcPr/>
                </a:tc>
                <a:tc gridSpan="2">
                  <a:txBody>
                    <a:bodyPr/>
                    <a:lstStyle/>
                    <a:p>
                      <a:pPr algn="ctr" fontAlgn="b"/>
                      <a:r>
                        <a:rPr lang="pt-BR" sz="900" u="none" strike="noStrike">
                          <a:effectLst/>
                        </a:rPr>
                        <a:t>Creche</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Pré- escola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Iniciais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Finais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vMerge="1">
                  <a:txBody>
                    <a:bodyPr/>
                    <a:lstStyle/>
                    <a:p>
                      <a:endParaRPr lang="pt-BR"/>
                    </a:p>
                  </a:txBody>
                  <a:tcPr/>
                </a:tc>
                <a:tc hMerge="1" vMerge="1">
                  <a:txBody>
                    <a:bodyPr/>
                    <a:lstStyle/>
                    <a:p>
                      <a:endParaRPr lang="pt-BR"/>
                    </a:p>
                  </a:txBody>
                  <a:tcPr/>
                </a:tc>
                <a:tc rowSpan="2">
                  <a:txBody>
                    <a:bodyPr/>
                    <a:lstStyle/>
                    <a:p>
                      <a:pPr algn="ctr" fontAlgn="ctr"/>
                      <a:r>
                        <a:rPr lang="pt-BR" sz="900" u="none" strike="noStrike">
                          <a:effectLst/>
                        </a:rPr>
                        <a:t>Fundamental</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a:txBody>
                    <a:bodyPr/>
                    <a:lstStyle/>
                    <a:p>
                      <a:pPr algn="ctr" fontAlgn="ctr"/>
                      <a:r>
                        <a:rPr lang="pt-BR" sz="900" u="none" strike="noStrike">
                          <a:effectLst/>
                        </a:rPr>
                        <a:t>Médio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4075458135"/>
                  </a:ext>
                </a:extLst>
              </a:tr>
              <a:tr h="141373">
                <a:tc vMerge="1">
                  <a:txBody>
                    <a:bodyPr/>
                    <a:lstStyle/>
                    <a:p>
                      <a:endParaRPr lang="pt-BR"/>
                    </a:p>
                  </a:txBody>
                  <a:tcPr/>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843875305"/>
                  </a:ext>
                </a:extLst>
              </a:tr>
              <a:tr h="141373">
                <a:tc>
                  <a:txBody>
                    <a:bodyPr/>
                    <a:lstStyle/>
                    <a:p>
                      <a:pPr algn="l" fontAlgn="t"/>
                      <a:r>
                        <a:rPr lang="pt-BR" sz="900" u="none" strike="noStrike">
                          <a:effectLst/>
                        </a:rPr>
                        <a:t>Estadual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23</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279122144"/>
                  </a:ext>
                </a:extLst>
              </a:tr>
              <a:tr h="141373">
                <a:tc>
                  <a:txBody>
                    <a:bodyPr/>
                    <a:lstStyle/>
                    <a:p>
                      <a:pPr algn="l" fontAlgn="t"/>
                      <a:r>
                        <a:rPr lang="pt-BR" sz="900" u="none" strike="noStrike">
                          <a:effectLst/>
                        </a:rPr>
                        <a:t>Estadual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536214177"/>
                  </a:ext>
                </a:extLst>
              </a:tr>
              <a:tr h="141373">
                <a:tc>
                  <a:txBody>
                    <a:bodyPr/>
                    <a:lstStyle/>
                    <a:p>
                      <a:pPr algn="l" fontAlgn="t"/>
                      <a:r>
                        <a:rPr lang="pt-BR" sz="900" u="none" strike="noStrike">
                          <a:effectLst/>
                        </a:rPr>
                        <a:t>Municipal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104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136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883310"/>
                  </a:ext>
                </a:extLst>
              </a:tr>
              <a:tr h="141373">
                <a:tc>
                  <a:txBody>
                    <a:bodyPr/>
                    <a:lstStyle/>
                    <a:p>
                      <a:pPr algn="l" fontAlgn="t"/>
                      <a:r>
                        <a:rPr lang="pt-BR" sz="900" u="none" strike="noStrike">
                          <a:effectLst/>
                        </a:rPr>
                        <a:t>Municipal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183721943"/>
                  </a:ext>
                </a:extLst>
              </a:tr>
              <a:tr h="265092">
                <a:tc>
                  <a:txBody>
                    <a:bodyPr/>
                    <a:lstStyle/>
                    <a:p>
                      <a:pPr algn="l" fontAlgn="t"/>
                      <a:r>
                        <a:rPr lang="pt-BR" sz="900" u="none" strike="noStrike">
                          <a:effectLst/>
                        </a:rPr>
                        <a:t>Estadual e Municipal</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29</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50</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35</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228</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70</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172</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136</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46</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97</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95</a:t>
                      </a:r>
                      <a:endParaRPr lang="pt-BR" sz="900" b="1"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23</a:t>
                      </a:r>
                      <a:endParaRPr lang="pt-BR" sz="900" b="1"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245351211"/>
                  </a:ext>
                </a:extLst>
              </a:tr>
              <a:tr h="141373">
                <a:tc rowSpan="3">
                  <a:txBody>
                    <a:bodyPr/>
                    <a:lstStyle/>
                    <a:p>
                      <a:pPr algn="ctr" fontAlgn="t"/>
                      <a:r>
                        <a:rPr lang="pt-BR" sz="1000" u="none" strike="noStrike">
                          <a:effectLst/>
                        </a:rPr>
                        <a:t>2020</a:t>
                      </a:r>
                      <a:endParaRPr lang="pt-BR" sz="1000" b="1" i="0" u="none" strike="noStrike">
                        <a:solidFill>
                          <a:srgbClr val="000000"/>
                        </a:solidFill>
                        <a:effectLst/>
                        <a:latin typeface="Times New Roman" panose="02020603050405020304" pitchFamily="18" charset="0"/>
                      </a:endParaRPr>
                    </a:p>
                  </a:txBody>
                  <a:tcPr marL="3718" marR="3718" marT="3718" marB="0"/>
                </a:tc>
                <a:tc gridSpan="4">
                  <a:txBody>
                    <a:bodyPr/>
                    <a:lstStyle/>
                    <a:p>
                      <a:pPr algn="ctr" fontAlgn="b"/>
                      <a:r>
                        <a:rPr lang="pt-BR" sz="900" u="none" strike="noStrike">
                          <a:effectLst/>
                        </a:rPr>
                        <a:t>Educação Infantil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900" u="none" strike="noStrike">
                          <a:effectLst/>
                        </a:rPr>
                        <a:t>Ensino Fundamental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rowSpan="2" gridSpan="2">
                  <a:txBody>
                    <a:bodyPr/>
                    <a:lstStyle/>
                    <a:p>
                      <a:pPr algn="ctr" fontAlgn="ctr"/>
                      <a:r>
                        <a:rPr lang="pt-BR" sz="900" u="none" strike="noStrike">
                          <a:effectLst/>
                        </a:rPr>
                        <a:t>Médio</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hMerge="1">
                  <a:txBody>
                    <a:bodyPr/>
                    <a:lstStyle/>
                    <a:p>
                      <a:endParaRPr lang="pt-BR"/>
                    </a:p>
                  </a:txBody>
                  <a:tcPr/>
                </a:tc>
                <a:tc gridSpan="2">
                  <a:txBody>
                    <a:bodyPr/>
                    <a:lstStyle/>
                    <a:p>
                      <a:pPr algn="ctr" fontAlgn="b"/>
                      <a:r>
                        <a:rPr lang="pt-BR" sz="900" u="none" strike="noStrike">
                          <a:effectLst/>
                        </a:rPr>
                        <a:t>EJA Presencial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1988976788"/>
                  </a:ext>
                </a:extLst>
              </a:tr>
              <a:tr h="141373">
                <a:tc vMerge="1">
                  <a:txBody>
                    <a:bodyPr/>
                    <a:lstStyle/>
                    <a:p>
                      <a:endParaRPr lang="pt-BR"/>
                    </a:p>
                  </a:txBody>
                  <a:tcPr/>
                </a:tc>
                <a:tc gridSpan="2">
                  <a:txBody>
                    <a:bodyPr/>
                    <a:lstStyle/>
                    <a:p>
                      <a:pPr algn="ctr" fontAlgn="b"/>
                      <a:r>
                        <a:rPr lang="pt-BR" sz="900" u="none" strike="noStrike">
                          <a:effectLst/>
                        </a:rPr>
                        <a:t>Creche</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Pré- escola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Iniciais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Finais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vMerge="1">
                  <a:txBody>
                    <a:bodyPr/>
                    <a:lstStyle/>
                    <a:p>
                      <a:endParaRPr lang="pt-BR"/>
                    </a:p>
                  </a:txBody>
                  <a:tcPr/>
                </a:tc>
                <a:tc hMerge="1" vMerge="1">
                  <a:txBody>
                    <a:bodyPr/>
                    <a:lstStyle/>
                    <a:p>
                      <a:endParaRPr lang="pt-BR"/>
                    </a:p>
                  </a:txBody>
                  <a:tcPr/>
                </a:tc>
                <a:tc rowSpan="2">
                  <a:txBody>
                    <a:bodyPr/>
                    <a:lstStyle/>
                    <a:p>
                      <a:pPr algn="ctr" fontAlgn="ctr"/>
                      <a:r>
                        <a:rPr lang="pt-BR" sz="900" u="none" strike="noStrike">
                          <a:effectLst/>
                        </a:rPr>
                        <a:t>Fundamental</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a:txBody>
                    <a:bodyPr/>
                    <a:lstStyle/>
                    <a:p>
                      <a:pPr algn="ctr" fontAlgn="ctr"/>
                      <a:r>
                        <a:rPr lang="pt-BR" sz="900" u="none" strike="noStrike">
                          <a:effectLst/>
                        </a:rPr>
                        <a:t>Médio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2170898006"/>
                  </a:ext>
                </a:extLst>
              </a:tr>
              <a:tr h="141373">
                <a:tc vMerge="1">
                  <a:txBody>
                    <a:bodyPr/>
                    <a:lstStyle/>
                    <a:p>
                      <a:endParaRPr lang="pt-BR"/>
                    </a:p>
                  </a:txBody>
                  <a:tcPr/>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330281659"/>
                  </a:ext>
                </a:extLst>
              </a:tr>
              <a:tr h="141373">
                <a:tc>
                  <a:txBody>
                    <a:bodyPr/>
                    <a:lstStyle/>
                    <a:p>
                      <a:pPr algn="l" fontAlgn="t"/>
                      <a:r>
                        <a:rPr lang="pt-BR" sz="900" u="none" strike="noStrike">
                          <a:effectLst/>
                        </a:rPr>
                        <a:t>Estadual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148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143043339"/>
                  </a:ext>
                </a:extLst>
              </a:tr>
              <a:tr h="141373">
                <a:tc>
                  <a:txBody>
                    <a:bodyPr/>
                    <a:lstStyle/>
                    <a:p>
                      <a:pPr algn="l" fontAlgn="t"/>
                      <a:r>
                        <a:rPr lang="pt-BR" sz="900" u="none" strike="noStrike">
                          <a:effectLst/>
                        </a:rPr>
                        <a:t>Estadual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424743724"/>
                  </a:ext>
                </a:extLst>
              </a:tr>
              <a:tr h="141373">
                <a:tc>
                  <a:txBody>
                    <a:bodyPr/>
                    <a:lstStyle/>
                    <a:p>
                      <a:pPr algn="l" fontAlgn="t"/>
                      <a:r>
                        <a:rPr lang="pt-BR" sz="900" u="none" strike="noStrike">
                          <a:effectLst/>
                        </a:rPr>
                        <a:t>Municipal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184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306295436"/>
                  </a:ext>
                </a:extLst>
              </a:tr>
              <a:tr h="141373">
                <a:tc>
                  <a:txBody>
                    <a:bodyPr/>
                    <a:lstStyle/>
                    <a:p>
                      <a:pPr algn="l" fontAlgn="t"/>
                      <a:r>
                        <a:rPr lang="pt-BR" sz="900" u="none" strike="noStrike">
                          <a:effectLst/>
                        </a:rPr>
                        <a:t>Municipal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85108752"/>
                  </a:ext>
                </a:extLst>
              </a:tr>
              <a:tr h="265092">
                <a:tc>
                  <a:txBody>
                    <a:bodyPr/>
                    <a:lstStyle/>
                    <a:p>
                      <a:pPr algn="l" fontAlgn="t"/>
                      <a:r>
                        <a:rPr lang="pt-BR" sz="900" u="none" strike="noStrike">
                          <a:effectLst/>
                        </a:rPr>
                        <a:t>Estadual e Municipal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184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148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463272859"/>
                  </a:ext>
                </a:extLst>
              </a:tr>
              <a:tr h="141373">
                <a:tc rowSpan="3">
                  <a:txBody>
                    <a:bodyPr/>
                    <a:lstStyle/>
                    <a:p>
                      <a:pPr algn="ctr" fontAlgn="t"/>
                      <a:r>
                        <a:rPr lang="pt-BR" sz="1000" u="none" strike="noStrike">
                          <a:effectLst/>
                        </a:rPr>
                        <a:t>2021</a:t>
                      </a:r>
                      <a:endParaRPr lang="pt-BR" sz="1000" b="1" i="0" u="none" strike="noStrike">
                        <a:solidFill>
                          <a:srgbClr val="000000"/>
                        </a:solidFill>
                        <a:effectLst/>
                        <a:latin typeface="Times New Roman" panose="02020603050405020304" pitchFamily="18" charset="0"/>
                      </a:endParaRPr>
                    </a:p>
                  </a:txBody>
                  <a:tcPr marL="3718" marR="3718" marT="3718" marB="0"/>
                </a:tc>
                <a:tc gridSpan="4">
                  <a:txBody>
                    <a:bodyPr/>
                    <a:lstStyle/>
                    <a:p>
                      <a:pPr algn="ctr" fontAlgn="b"/>
                      <a:r>
                        <a:rPr lang="pt-BR" sz="900" u="none" strike="noStrike">
                          <a:effectLst/>
                        </a:rPr>
                        <a:t>Educação Infantil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900" u="none" strike="noStrike">
                          <a:effectLst/>
                        </a:rPr>
                        <a:t>Ensino Fundamental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rowSpan="2" gridSpan="2">
                  <a:txBody>
                    <a:bodyPr/>
                    <a:lstStyle/>
                    <a:p>
                      <a:pPr algn="ctr" fontAlgn="ctr"/>
                      <a:r>
                        <a:rPr lang="pt-BR" sz="900" u="none" strike="noStrike">
                          <a:effectLst/>
                        </a:rPr>
                        <a:t>Médio</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hMerge="1">
                  <a:txBody>
                    <a:bodyPr/>
                    <a:lstStyle/>
                    <a:p>
                      <a:endParaRPr lang="pt-BR"/>
                    </a:p>
                  </a:txBody>
                  <a:tcPr/>
                </a:tc>
                <a:tc gridSpan="2">
                  <a:txBody>
                    <a:bodyPr/>
                    <a:lstStyle/>
                    <a:p>
                      <a:pPr algn="ctr" fontAlgn="b"/>
                      <a:r>
                        <a:rPr lang="pt-BR" sz="900" u="none" strike="noStrike">
                          <a:effectLst/>
                        </a:rPr>
                        <a:t>EJA Presencial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3206514410"/>
                  </a:ext>
                </a:extLst>
              </a:tr>
              <a:tr h="141373">
                <a:tc vMerge="1">
                  <a:txBody>
                    <a:bodyPr/>
                    <a:lstStyle/>
                    <a:p>
                      <a:endParaRPr lang="pt-BR"/>
                    </a:p>
                  </a:txBody>
                  <a:tcPr/>
                </a:tc>
                <a:tc gridSpan="2">
                  <a:txBody>
                    <a:bodyPr/>
                    <a:lstStyle/>
                    <a:p>
                      <a:pPr algn="ctr" fontAlgn="b"/>
                      <a:r>
                        <a:rPr lang="pt-BR" sz="900" u="none" strike="noStrike">
                          <a:effectLst/>
                        </a:rPr>
                        <a:t>Creche</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Pré- escola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Iniciais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Finais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vMerge="1">
                  <a:txBody>
                    <a:bodyPr/>
                    <a:lstStyle/>
                    <a:p>
                      <a:endParaRPr lang="pt-BR"/>
                    </a:p>
                  </a:txBody>
                  <a:tcPr/>
                </a:tc>
                <a:tc hMerge="1" vMerge="1">
                  <a:txBody>
                    <a:bodyPr/>
                    <a:lstStyle/>
                    <a:p>
                      <a:endParaRPr lang="pt-BR"/>
                    </a:p>
                  </a:txBody>
                  <a:tcPr/>
                </a:tc>
                <a:tc rowSpan="2">
                  <a:txBody>
                    <a:bodyPr/>
                    <a:lstStyle/>
                    <a:p>
                      <a:pPr algn="ctr" fontAlgn="ctr"/>
                      <a:r>
                        <a:rPr lang="pt-BR" sz="900" u="none" strike="noStrike">
                          <a:effectLst/>
                        </a:rPr>
                        <a:t>Fundamental</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a:txBody>
                    <a:bodyPr/>
                    <a:lstStyle/>
                    <a:p>
                      <a:pPr algn="ctr" fontAlgn="ctr"/>
                      <a:r>
                        <a:rPr lang="pt-BR" sz="900" u="none" strike="noStrike">
                          <a:effectLst/>
                        </a:rPr>
                        <a:t>Médio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225435292"/>
                  </a:ext>
                </a:extLst>
              </a:tr>
              <a:tr h="141373">
                <a:tc vMerge="1">
                  <a:txBody>
                    <a:bodyPr/>
                    <a:lstStyle/>
                    <a:p>
                      <a:endParaRPr lang="pt-BR"/>
                    </a:p>
                  </a:txBody>
                  <a:tcPr/>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165545248"/>
                  </a:ext>
                </a:extLst>
              </a:tr>
              <a:tr h="141373">
                <a:tc>
                  <a:txBody>
                    <a:bodyPr/>
                    <a:lstStyle/>
                    <a:p>
                      <a:pPr algn="l" fontAlgn="t"/>
                      <a:r>
                        <a:rPr lang="pt-BR" sz="900" u="none" strike="noStrike">
                          <a:effectLst/>
                        </a:rPr>
                        <a:t>Estadual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159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714953475"/>
                  </a:ext>
                </a:extLst>
              </a:tr>
              <a:tr h="141373">
                <a:tc>
                  <a:txBody>
                    <a:bodyPr/>
                    <a:lstStyle/>
                    <a:p>
                      <a:pPr algn="l" fontAlgn="t"/>
                      <a:r>
                        <a:rPr lang="pt-BR" sz="900" u="none" strike="noStrike">
                          <a:effectLst/>
                        </a:rPr>
                        <a:t>Estadual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418773762"/>
                  </a:ext>
                </a:extLst>
              </a:tr>
              <a:tr h="141373">
                <a:tc>
                  <a:txBody>
                    <a:bodyPr/>
                    <a:lstStyle/>
                    <a:p>
                      <a:pPr algn="l" fontAlgn="t"/>
                      <a:r>
                        <a:rPr lang="pt-BR" sz="900" u="none" strike="noStrike">
                          <a:effectLst/>
                        </a:rPr>
                        <a:t>Municipal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233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317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4195823117"/>
                  </a:ext>
                </a:extLst>
              </a:tr>
              <a:tr h="141373">
                <a:tc>
                  <a:txBody>
                    <a:bodyPr/>
                    <a:lstStyle/>
                    <a:p>
                      <a:pPr algn="l" fontAlgn="t"/>
                      <a:r>
                        <a:rPr lang="pt-BR" sz="900" u="none" strike="noStrike">
                          <a:effectLst/>
                        </a:rPr>
                        <a:t>Municipal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89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81</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514075709"/>
                  </a:ext>
                </a:extLst>
              </a:tr>
              <a:tr h="265092">
                <a:tc>
                  <a:txBody>
                    <a:bodyPr/>
                    <a:lstStyle/>
                    <a:p>
                      <a:pPr algn="l" fontAlgn="t"/>
                      <a:r>
                        <a:rPr lang="pt-BR" sz="900" u="none" strike="noStrike">
                          <a:effectLst/>
                        </a:rPr>
                        <a:t>Estadual e Municipal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89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81</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253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317</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159</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60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928091273"/>
                  </a:ext>
                </a:extLst>
              </a:tr>
              <a:tr h="141373">
                <a:tc rowSpan="3">
                  <a:txBody>
                    <a:bodyPr/>
                    <a:lstStyle/>
                    <a:p>
                      <a:pPr algn="ctr" fontAlgn="t"/>
                      <a:r>
                        <a:rPr lang="pt-BR" sz="1000" u="none" strike="noStrike">
                          <a:effectLst/>
                        </a:rPr>
                        <a:t>2022</a:t>
                      </a:r>
                      <a:endParaRPr lang="pt-BR" sz="1000" b="1" i="0" u="none" strike="noStrike">
                        <a:solidFill>
                          <a:srgbClr val="000000"/>
                        </a:solidFill>
                        <a:effectLst/>
                        <a:latin typeface="Times New Roman" panose="02020603050405020304" pitchFamily="18" charset="0"/>
                      </a:endParaRPr>
                    </a:p>
                  </a:txBody>
                  <a:tcPr marL="3718" marR="3718" marT="3718" marB="0"/>
                </a:tc>
                <a:tc gridSpan="4">
                  <a:txBody>
                    <a:bodyPr/>
                    <a:lstStyle/>
                    <a:p>
                      <a:pPr algn="ctr" fontAlgn="b"/>
                      <a:r>
                        <a:rPr lang="pt-BR" sz="900" u="none" strike="noStrike">
                          <a:effectLst/>
                        </a:rPr>
                        <a:t>Educação Infantil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gridSpan="4">
                  <a:txBody>
                    <a:bodyPr/>
                    <a:lstStyle/>
                    <a:p>
                      <a:pPr algn="ctr" fontAlgn="b"/>
                      <a:r>
                        <a:rPr lang="pt-BR" sz="900" u="none" strike="noStrike">
                          <a:effectLst/>
                        </a:rPr>
                        <a:t>Ensino Fundamental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hMerge="1">
                  <a:txBody>
                    <a:bodyPr/>
                    <a:lstStyle/>
                    <a:p>
                      <a:endParaRPr lang="pt-BR"/>
                    </a:p>
                  </a:txBody>
                  <a:tcPr/>
                </a:tc>
                <a:tc hMerge="1">
                  <a:txBody>
                    <a:bodyPr/>
                    <a:lstStyle/>
                    <a:p>
                      <a:endParaRPr lang="pt-BR"/>
                    </a:p>
                  </a:txBody>
                  <a:tcPr/>
                </a:tc>
                <a:tc rowSpan="2" gridSpan="2">
                  <a:txBody>
                    <a:bodyPr/>
                    <a:lstStyle/>
                    <a:p>
                      <a:pPr algn="ctr" fontAlgn="ctr"/>
                      <a:r>
                        <a:rPr lang="pt-BR" sz="900" u="none" strike="noStrike">
                          <a:effectLst/>
                        </a:rPr>
                        <a:t>Médio</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hMerge="1">
                  <a:txBody>
                    <a:bodyPr/>
                    <a:lstStyle/>
                    <a:p>
                      <a:endParaRPr lang="pt-BR"/>
                    </a:p>
                  </a:txBody>
                  <a:tcPr/>
                </a:tc>
                <a:tc gridSpan="2">
                  <a:txBody>
                    <a:bodyPr/>
                    <a:lstStyle/>
                    <a:p>
                      <a:pPr algn="ctr" fontAlgn="b"/>
                      <a:r>
                        <a:rPr lang="pt-BR" sz="900" u="none" strike="noStrike">
                          <a:effectLst/>
                        </a:rPr>
                        <a:t>EJA Presencial</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extLst>
                  <a:ext uri="{0D108BD9-81ED-4DB2-BD59-A6C34878D82A}">
                    <a16:rowId xmlns:a16="http://schemas.microsoft.com/office/drawing/2014/main" val="705212847"/>
                  </a:ext>
                </a:extLst>
              </a:tr>
              <a:tr h="141373">
                <a:tc vMerge="1">
                  <a:txBody>
                    <a:bodyPr/>
                    <a:lstStyle/>
                    <a:p>
                      <a:endParaRPr lang="pt-BR"/>
                    </a:p>
                  </a:txBody>
                  <a:tcPr/>
                </a:tc>
                <a:tc gridSpan="2">
                  <a:txBody>
                    <a:bodyPr/>
                    <a:lstStyle/>
                    <a:p>
                      <a:pPr algn="ctr" fontAlgn="b"/>
                      <a:r>
                        <a:rPr lang="pt-BR" sz="900" u="none" strike="noStrike">
                          <a:effectLst/>
                        </a:rPr>
                        <a:t>Creche</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Pré- escola</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Iniciais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a:txBody>
                    <a:bodyPr/>
                    <a:lstStyle/>
                    <a:p>
                      <a:pPr algn="ctr" fontAlgn="auto"/>
                      <a:r>
                        <a:rPr lang="pt-BR" sz="900" u="none" strike="noStrike">
                          <a:effectLst/>
                        </a:rPr>
                        <a:t>Anos Finais</a:t>
                      </a:r>
                      <a:endParaRPr lang="pt-BR" sz="900" b="0" i="0" u="none" strike="noStrike">
                        <a:solidFill>
                          <a:srgbClr val="000000"/>
                        </a:solidFill>
                        <a:effectLst/>
                        <a:latin typeface="Times New Roman" panose="02020603050405020304" pitchFamily="18" charset="0"/>
                      </a:endParaRPr>
                    </a:p>
                  </a:txBody>
                  <a:tcPr marL="3718" marR="3718" marT="3718" marB="0" anchor="b"/>
                </a:tc>
                <a:tc hMerge="1">
                  <a:txBody>
                    <a:bodyPr/>
                    <a:lstStyle/>
                    <a:p>
                      <a:endParaRPr lang="pt-BR"/>
                    </a:p>
                  </a:txBody>
                  <a:tcPr/>
                </a:tc>
                <a:tc gridSpan="2" vMerge="1">
                  <a:txBody>
                    <a:bodyPr/>
                    <a:lstStyle/>
                    <a:p>
                      <a:endParaRPr lang="pt-BR"/>
                    </a:p>
                  </a:txBody>
                  <a:tcPr/>
                </a:tc>
                <a:tc hMerge="1" vMerge="1">
                  <a:txBody>
                    <a:bodyPr/>
                    <a:lstStyle/>
                    <a:p>
                      <a:endParaRPr lang="pt-BR"/>
                    </a:p>
                  </a:txBody>
                  <a:tcPr/>
                </a:tc>
                <a:tc rowSpan="2">
                  <a:txBody>
                    <a:bodyPr/>
                    <a:lstStyle/>
                    <a:p>
                      <a:pPr algn="ctr" fontAlgn="ctr"/>
                      <a:r>
                        <a:rPr lang="pt-BR" sz="900" u="none" strike="noStrike">
                          <a:effectLst/>
                        </a:rPr>
                        <a:t>Fundamental</a:t>
                      </a:r>
                      <a:endParaRPr lang="pt-BR" sz="900" b="0" i="0" u="none" strike="noStrike">
                        <a:solidFill>
                          <a:srgbClr val="000000"/>
                        </a:solidFill>
                        <a:effectLst/>
                        <a:latin typeface="Times New Roman" panose="02020603050405020304" pitchFamily="18" charset="0"/>
                      </a:endParaRPr>
                    </a:p>
                  </a:txBody>
                  <a:tcPr marL="3718" marR="3718" marT="3718" marB="0" anchor="ctr"/>
                </a:tc>
                <a:tc rowSpan="2">
                  <a:txBody>
                    <a:bodyPr/>
                    <a:lstStyle/>
                    <a:p>
                      <a:pPr algn="ctr" fontAlgn="ctr"/>
                      <a:r>
                        <a:rPr lang="pt-BR" sz="900" u="none" strike="noStrike">
                          <a:effectLst/>
                        </a:rPr>
                        <a:t>Médio </a:t>
                      </a:r>
                      <a:endParaRPr lang="pt-BR" sz="900" b="0" i="0" u="none" strike="noStrike">
                        <a:solidFill>
                          <a:srgbClr val="000000"/>
                        </a:solidFill>
                        <a:effectLst/>
                        <a:latin typeface="Times New Roman" panose="02020603050405020304" pitchFamily="18" charset="0"/>
                      </a:endParaRPr>
                    </a:p>
                  </a:txBody>
                  <a:tcPr marL="3718" marR="3718" marT="3718" marB="0" anchor="ctr"/>
                </a:tc>
                <a:extLst>
                  <a:ext uri="{0D108BD9-81ED-4DB2-BD59-A6C34878D82A}">
                    <a16:rowId xmlns:a16="http://schemas.microsoft.com/office/drawing/2014/main" val="2965238759"/>
                  </a:ext>
                </a:extLst>
              </a:tr>
              <a:tr h="141373">
                <a:tc vMerge="1">
                  <a:txBody>
                    <a:bodyPr/>
                    <a:lstStyle/>
                    <a:p>
                      <a:endParaRPr lang="pt-BR"/>
                    </a:p>
                  </a:txBody>
                  <a:tcPr/>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Parcial</a:t>
                      </a:r>
                      <a:endParaRPr lang="pt-BR" sz="900" b="0" i="0" u="none" strike="noStrike">
                        <a:solidFill>
                          <a:srgbClr val="000000"/>
                        </a:solidFill>
                        <a:effectLst/>
                        <a:latin typeface="Times New Roman" panose="02020603050405020304" pitchFamily="18" charset="0"/>
                      </a:endParaRPr>
                    </a:p>
                  </a:txBody>
                  <a:tcPr marL="3718" marR="3718" marT="3718" marB="0" anchor="b"/>
                </a:tc>
                <a:tc>
                  <a:txBody>
                    <a:bodyPr/>
                    <a:lstStyle/>
                    <a:p>
                      <a:pPr algn="ctr" fontAlgn="b"/>
                      <a:r>
                        <a:rPr lang="pt-BR" sz="900" u="none" strike="noStrike">
                          <a:effectLst/>
                        </a:rPr>
                        <a:t>Integral</a:t>
                      </a:r>
                      <a:endParaRPr lang="pt-BR" sz="900" b="0" i="0" u="none" strike="noStrike">
                        <a:solidFill>
                          <a:srgbClr val="000000"/>
                        </a:solidFill>
                        <a:effectLst/>
                        <a:latin typeface="Times New Roman" panose="02020603050405020304" pitchFamily="18" charset="0"/>
                      </a:endParaRPr>
                    </a:p>
                  </a:txBody>
                  <a:tcPr marL="3718" marR="3718" marT="3718" marB="0" anchor="b"/>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2115284340"/>
                  </a:ext>
                </a:extLst>
              </a:tr>
              <a:tr h="141373">
                <a:tc>
                  <a:txBody>
                    <a:bodyPr/>
                    <a:lstStyle/>
                    <a:p>
                      <a:pPr algn="l" fontAlgn="t"/>
                      <a:r>
                        <a:rPr lang="pt-BR" sz="900" u="none" strike="noStrike">
                          <a:effectLst/>
                        </a:rPr>
                        <a:t>Estadual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168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979917934"/>
                  </a:ext>
                </a:extLst>
              </a:tr>
              <a:tr h="141373">
                <a:tc>
                  <a:txBody>
                    <a:bodyPr/>
                    <a:lstStyle/>
                    <a:p>
                      <a:pPr algn="l" fontAlgn="t"/>
                      <a:r>
                        <a:rPr lang="pt-BR" sz="900" u="none" strike="noStrike">
                          <a:effectLst/>
                        </a:rPr>
                        <a:t>Estadual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945895044"/>
                  </a:ext>
                </a:extLst>
              </a:tr>
              <a:tr h="141373">
                <a:tc>
                  <a:txBody>
                    <a:bodyPr/>
                    <a:lstStyle/>
                    <a:p>
                      <a:pPr algn="l" fontAlgn="t"/>
                      <a:r>
                        <a:rPr lang="pt-BR" sz="900" u="none" strike="noStrike">
                          <a:effectLst/>
                        </a:rPr>
                        <a:t>Municipal Urbana</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216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305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40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2430723650"/>
                  </a:ext>
                </a:extLst>
              </a:tr>
              <a:tr h="141373">
                <a:tc>
                  <a:txBody>
                    <a:bodyPr/>
                    <a:lstStyle/>
                    <a:p>
                      <a:pPr algn="l" fontAlgn="t"/>
                      <a:r>
                        <a:rPr lang="pt-BR" sz="900" u="none" strike="noStrike">
                          <a:effectLst/>
                        </a:rPr>
                        <a:t>Municipal Rural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1244837355"/>
                  </a:ext>
                </a:extLst>
              </a:tr>
              <a:tr h="265092">
                <a:tc>
                  <a:txBody>
                    <a:bodyPr/>
                    <a:lstStyle/>
                    <a:p>
                      <a:pPr algn="l" fontAlgn="t"/>
                      <a:r>
                        <a:rPr lang="pt-BR" sz="900" u="none" strike="noStrike">
                          <a:effectLst/>
                        </a:rPr>
                        <a:t>Estadual e Municipal</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120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94</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226</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305</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0</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168</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a:effectLst/>
                        </a:rPr>
                        <a:t>73</a:t>
                      </a:r>
                      <a:endParaRPr lang="pt-BR" sz="900" b="0" i="0" u="none" strike="noStrike">
                        <a:solidFill>
                          <a:srgbClr val="000000"/>
                        </a:solidFill>
                        <a:effectLst/>
                        <a:latin typeface="Times New Roman" panose="02020603050405020304" pitchFamily="18" charset="0"/>
                      </a:endParaRPr>
                    </a:p>
                  </a:txBody>
                  <a:tcPr marL="3718" marR="3718" marT="3718" marB="0"/>
                </a:tc>
                <a:tc>
                  <a:txBody>
                    <a:bodyPr/>
                    <a:lstStyle/>
                    <a:p>
                      <a:pPr algn="r" fontAlgn="t"/>
                      <a:r>
                        <a:rPr lang="pt-BR" sz="900" u="none" strike="noStrike" dirty="0">
                          <a:effectLst/>
                        </a:rPr>
                        <a:t>33</a:t>
                      </a:r>
                      <a:endParaRPr lang="pt-BR" sz="900" b="0" i="0" u="none" strike="noStrike" dirty="0">
                        <a:solidFill>
                          <a:srgbClr val="000000"/>
                        </a:solidFill>
                        <a:effectLst/>
                        <a:latin typeface="Times New Roman" panose="02020603050405020304" pitchFamily="18" charset="0"/>
                      </a:endParaRPr>
                    </a:p>
                  </a:txBody>
                  <a:tcPr marL="3718" marR="3718" marT="3718" marB="0"/>
                </a:tc>
                <a:extLst>
                  <a:ext uri="{0D108BD9-81ED-4DB2-BD59-A6C34878D82A}">
                    <a16:rowId xmlns:a16="http://schemas.microsoft.com/office/drawing/2014/main" val="3207935128"/>
                  </a:ext>
                </a:extLst>
              </a:tr>
            </a:tbl>
          </a:graphicData>
        </a:graphic>
      </p:graphicFrame>
    </p:spTree>
    <p:extLst>
      <p:ext uri="{BB962C8B-B14F-4D97-AF65-F5344CB8AC3E}">
        <p14:creationId xmlns:p14="http://schemas.microsoft.com/office/powerpoint/2010/main" val="185893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394F4-CAF1-84EE-2654-2981ABC0B964}"/>
              </a:ext>
            </a:extLst>
          </p:cNvPr>
          <p:cNvSpPr>
            <a:spLocks noGrp="1"/>
          </p:cNvSpPr>
          <p:nvPr>
            <p:ph type="title"/>
          </p:nvPr>
        </p:nvSpPr>
        <p:spPr>
          <a:xfrm>
            <a:off x="503548" y="2996952"/>
            <a:ext cx="8136904" cy="3096344"/>
          </a:xfrm>
        </p:spPr>
        <p:txBody>
          <a:bodyPr>
            <a:normAutofit/>
          </a:bodyPr>
          <a:lstStyle/>
          <a:p>
            <a:pPr algn="just"/>
            <a:r>
              <a:rPr lang="pt-BR" b="0" i="0" dirty="0">
                <a:solidFill>
                  <a:srgbClr val="202124"/>
                </a:solidFill>
                <a:effectLst/>
                <a:latin typeface="Google Sans"/>
              </a:rPr>
              <a:t>O Censo Escolar </a:t>
            </a:r>
            <a:r>
              <a:rPr lang="pt-BR" b="0" i="0" dirty="0">
                <a:solidFill>
                  <a:srgbClr val="040C28"/>
                </a:solidFill>
                <a:effectLst/>
                <a:latin typeface="Google Sans"/>
              </a:rPr>
              <a:t>é o principal instrumento de coleta de informações da educação básica e a mais importante pesquisa estatística educacional brasileira</a:t>
            </a:r>
            <a:r>
              <a:rPr lang="pt-BR" b="0" i="0" dirty="0">
                <a:solidFill>
                  <a:srgbClr val="202124"/>
                </a:solidFill>
                <a:effectLst/>
                <a:latin typeface="Google Sans"/>
              </a:rPr>
              <a:t>.</a:t>
            </a:r>
            <a:endParaRPr lang="pt-BR" dirty="0"/>
          </a:p>
        </p:txBody>
      </p:sp>
      <p:pic>
        <p:nvPicPr>
          <p:cNvPr id="1026" name="Picture 2" descr="Censo Escolar 2021: Primeira Etapa do preenchimento vai até dia 11 de  agosto | SMEd – Secretaria de Município da Educação">
            <a:extLst>
              <a:ext uri="{FF2B5EF4-FFF2-40B4-BE49-F238E27FC236}">
                <a16:creationId xmlns:a16="http://schemas.microsoft.com/office/drawing/2014/main" id="{97A14CDD-2DDC-4B0E-5BF5-8CE00DE0C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0679"/>
            <a:ext cx="7128792" cy="1789956"/>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Desenho de personagem de desenhos animados com texto preto sobre fundo branco&#10;&#10;Descrição gerada automaticamente com confiança média">
            <a:extLst>
              <a:ext uri="{FF2B5EF4-FFF2-40B4-BE49-F238E27FC236}">
                <a16:creationId xmlns:a16="http://schemas.microsoft.com/office/drawing/2014/main" id="{AA801A3F-B323-E2FE-9925-E32938ABC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760013"/>
            <a:ext cx="2915816" cy="1097987"/>
          </a:xfrm>
          <a:prstGeom prst="rect">
            <a:avLst/>
          </a:prstGeom>
        </p:spPr>
      </p:pic>
    </p:spTree>
    <p:extLst>
      <p:ext uri="{BB962C8B-B14F-4D97-AF65-F5344CB8AC3E}">
        <p14:creationId xmlns:p14="http://schemas.microsoft.com/office/powerpoint/2010/main" val="1813687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a:extLst>
              <a:ext uri="{FF2B5EF4-FFF2-40B4-BE49-F238E27FC236}">
                <a16:creationId xmlns:a16="http://schemas.microsoft.com/office/drawing/2014/main" id="{D143547B-7DC2-0A7E-FDF9-A86FB2C09BC2}"/>
              </a:ext>
            </a:extLst>
          </p:cNvPr>
          <p:cNvGraphicFramePr>
            <a:graphicFrameLocks/>
          </p:cNvGraphicFramePr>
          <p:nvPr>
            <p:extLst>
              <p:ext uri="{D42A27DB-BD31-4B8C-83A1-F6EECF244321}">
                <p14:modId xmlns:p14="http://schemas.microsoft.com/office/powerpoint/2010/main" val="3562940979"/>
              </p:ext>
            </p:extLst>
          </p:nvPr>
        </p:nvGraphicFramePr>
        <p:xfrm>
          <a:off x="899592" y="3212976"/>
          <a:ext cx="6984776" cy="3240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ela 2">
            <a:extLst>
              <a:ext uri="{FF2B5EF4-FFF2-40B4-BE49-F238E27FC236}">
                <a16:creationId xmlns:a16="http://schemas.microsoft.com/office/drawing/2014/main" id="{279398F3-54A4-AD91-6B81-56BFE5C58EB8}"/>
              </a:ext>
            </a:extLst>
          </p:cNvPr>
          <p:cNvGraphicFramePr>
            <a:graphicFrameLocks noGrp="1"/>
          </p:cNvGraphicFramePr>
          <p:nvPr>
            <p:extLst>
              <p:ext uri="{D42A27DB-BD31-4B8C-83A1-F6EECF244321}">
                <p14:modId xmlns:p14="http://schemas.microsoft.com/office/powerpoint/2010/main" val="3087457353"/>
              </p:ext>
            </p:extLst>
          </p:nvPr>
        </p:nvGraphicFramePr>
        <p:xfrm>
          <a:off x="1115616" y="1052736"/>
          <a:ext cx="6264697" cy="1512168"/>
        </p:xfrm>
        <a:graphic>
          <a:graphicData uri="http://schemas.openxmlformats.org/drawingml/2006/table">
            <a:tbl>
              <a:tblPr>
                <a:tableStyleId>{5C22544A-7EE6-4342-B048-85BDC9FD1C3A}</a:tableStyleId>
              </a:tblPr>
              <a:tblGrid>
                <a:gridCol w="1580158">
                  <a:extLst>
                    <a:ext uri="{9D8B030D-6E8A-4147-A177-3AD203B41FA5}">
                      <a16:colId xmlns:a16="http://schemas.microsoft.com/office/drawing/2014/main" val="2775184104"/>
                    </a:ext>
                  </a:extLst>
                </a:gridCol>
                <a:gridCol w="1915767">
                  <a:extLst>
                    <a:ext uri="{9D8B030D-6E8A-4147-A177-3AD203B41FA5}">
                      <a16:colId xmlns:a16="http://schemas.microsoft.com/office/drawing/2014/main" val="2317088537"/>
                    </a:ext>
                  </a:extLst>
                </a:gridCol>
                <a:gridCol w="1272517">
                  <a:extLst>
                    <a:ext uri="{9D8B030D-6E8A-4147-A177-3AD203B41FA5}">
                      <a16:colId xmlns:a16="http://schemas.microsoft.com/office/drawing/2014/main" val="2293627136"/>
                    </a:ext>
                  </a:extLst>
                </a:gridCol>
                <a:gridCol w="1496255">
                  <a:extLst>
                    <a:ext uri="{9D8B030D-6E8A-4147-A177-3AD203B41FA5}">
                      <a16:colId xmlns:a16="http://schemas.microsoft.com/office/drawing/2014/main" val="260730612"/>
                    </a:ext>
                  </a:extLst>
                </a:gridCol>
              </a:tblGrid>
              <a:tr h="252028">
                <a:tc>
                  <a:txBody>
                    <a:bodyPr/>
                    <a:lstStyle/>
                    <a:p>
                      <a:pPr algn="ctr" fontAlgn="b"/>
                      <a:r>
                        <a:rPr lang="pt-BR" sz="1400" u="none" strike="noStrike">
                          <a:effectLst/>
                        </a:rPr>
                        <a:t>ANO</a:t>
                      </a:r>
                      <a:endParaRPr lang="pt-B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t-BR" sz="1400" u="none" strike="noStrike">
                          <a:effectLst/>
                        </a:rPr>
                        <a:t>RECEITA FUNDEB</a:t>
                      </a:r>
                      <a:endParaRPr lang="pt-BR" sz="1400" b="1"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pt-BR" sz="1400" u="none" strike="noStrike" dirty="0">
                          <a:effectLst/>
                        </a:rPr>
                        <a:t>RECEITA VAAT</a:t>
                      </a:r>
                      <a:endParaRPr lang="pt-BR"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t-BR" sz="1400" u="none" strike="noStrike" dirty="0">
                          <a:effectLst/>
                        </a:rPr>
                        <a:t>TOTAL</a:t>
                      </a:r>
                      <a:endParaRPr lang="pt-BR" sz="14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86747598"/>
                  </a:ext>
                </a:extLst>
              </a:tr>
              <a:tr h="252028">
                <a:tc>
                  <a:txBody>
                    <a:bodyPr/>
                    <a:lstStyle/>
                    <a:p>
                      <a:pPr algn="ctr" fontAlgn="b"/>
                      <a:r>
                        <a:rPr lang="pt-BR" sz="1400" u="none" strike="noStrike" dirty="0">
                          <a:effectLst/>
                        </a:rPr>
                        <a:t>2019</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dirty="0">
                          <a:effectLst/>
                        </a:rPr>
                        <a:t>3.290.782,78</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pt-BR" sz="1400" u="none" strike="noStrike">
                          <a:effectLst/>
                        </a:rPr>
                        <a:t> </a:t>
                      </a:r>
                      <a:endParaRPr lang="pt-BR" sz="1400" b="1"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3.290.782,78</a:t>
                      </a:r>
                      <a:endParaRPr lang="pt-BR"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74724052"/>
                  </a:ext>
                </a:extLst>
              </a:tr>
              <a:tr h="252028">
                <a:tc>
                  <a:txBody>
                    <a:bodyPr/>
                    <a:lstStyle/>
                    <a:p>
                      <a:pPr algn="ctr" fontAlgn="b"/>
                      <a:r>
                        <a:rPr lang="pt-BR" sz="1400" u="none" strike="noStrike" dirty="0">
                          <a:effectLst/>
                        </a:rPr>
                        <a:t>2020</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3.308.599,63</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3.308.599,63</a:t>
                      </a:r>
                      <a:endParaRPr lang="pt-BR"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65898051"/>
                  </a:ext>
                </a:extLst>
              </a:tr>
              <a:tr h="252028">
                <a:tc>
                  <a:txBody>
                    <a:bodyPr/>
                    <a:lstStyle/>
                    <a:p>
                      <a:pPr algn="ctr" fontAlgn="b"/>
                      <a:r>
                        <a:rPr lang="pt-BR" sz="1400" u="none" strike="noStrike" dirty="0">
                          <a:effectLst/>
                        </a:rPr>
                        <a:t>2021</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4.508.035,96</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0</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4.508.035,96</a:t>
                      </a:r>
                      <a:endParaRPr lang="pt-BR"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84142755"/>
                  </a:ext>
                </a:extLst>
              </a:tr>
              <a:tr h="252028">
                <a:tc>
                  <a:txBody>
                    <a:bodyPr/>
                    <a:lstStyle/>
                    <a:p>
                      <a:pPr algn="ctr" fontAlgn="b"/>
                      <a:r>
                        <a:rPr lang="pt-BR" sz="1400" u="none" strike="noStrike" dirty="0">
                          <a:effectLst/>
                        </a:rPr>
                        <a:t>2022</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6.202.859,64</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1.129.802,14</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7.332.661,78</a:t>
                      </a:r>
                      <a:endParaRPr lang="pt-BR"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93331324"/>
                  </a:ext>
                </a:extLst>
              </a:tr>
              <a:tr h="252028">
                <a:tc>
                  <a:txBody>
                    <a:bodyPr/>
                    <a:lstStyle/>
                    <a:p>
                      <a:pPr algn="ctr" fontAlgn="b"/>
                      <a:r>
                        <a:rPr lang="pt-BR" sz="1400" u="none" strike="noStrike" dirty="0">
                          <a:effectLst/>
                        </a:rPr>
                        <a:t>2023</a:t>
                      </a:r>
                      <a:endParaRPr lang="pt-BR"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6.522.004,97</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a:effectLst/>
                        </a:rPr>
                        <a:t>1.332.003,68</a:t>
                      </a:r>
                      <a:endParaRPr lang="pt-BR"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pt-BR" sz="1400" u="none" strike="noStrike" dirty="0">
                          <a:effectLst/>
                        </a:rPr>
                        <a:t>7.854.008,65</a:t>
                      </a:r>
                      <a:endParaRPr lang="pt-BR"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4670283"/>
                  </a:ext>
                </a:extLst>
              </a:tr>
            </a:tbl>
          </a:graphicData>
        </a:graphic>
      </p:graphicFrame>
    </p:spTree>
    <p:extLst>
      <p:ext uri="{BB962C8B-B14F-4D97-AF65-F5344CB8AC3E}">
        <p14:creationId xmlns:p14="http://schemas.microsoft.com/office/powerpoint/2010/main" val="3168827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mpresário com binóculos no topo da seta do gráfico fotos, imagens de ©  KirillM #44340833">
            <a:extLst>
              <a:ext uri="{FF2B5EF4-FFF2-40B4-BE49-F238E27FC236}">
                <a16:creationId xmlns:a16="http://schemas.microsoft.com/office/drawing/2014/main" id="{E42537E1-68B4-C02D-6909-072EFA053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2" y="2330053"/>
            <a:ext cx="4527947" cy="4527947"/>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8C5F1AB6-0AA0-0C18-FFA1-18E63599DB8F}"/>
              </a:ext>
            </a:extLst>
          </p:cNvPr>
          <p:cNvSpPr/>
          <p:nvPr/>
        </p:nvSpPr>
        <p:spPr>
          <a:xfrm>
            <a:off x="4139952" y="1700808"/>
            <a:ext cx="3240360" cy="1015663"/>
          </a:xfrm>
          <a:prstGeom prst="rect">
            <a:avLst/>
          </a:prstGeom>
          <a:noFill/>
        </p:spPr>
        <p:txBody>
          <a:bodyPr wrap="square" lIns="91440" tIns="45720" rIns="91440" bIns="45720">
            <a:spAutoFit/>
          </a:bodyPr>
          <a:lstStyle/>
          <a:p>
            <a:pPr algn="ctr"/>
            <a:r>
              <a:rPr lang="pt-BR" sz="6000" b="1" cap="none" spc="0" dirty="0">
                <a:ln w="22225">
                  <a:solidFill>
                    <a:schemeClr val="accent2"/>
                  </a:solidFill>
                  <a:prstDash val="solid"/>
                </a:ln>
                <a:solidFill>
                  <a:schemeClr val="accent2">
                    <a:lumMod val="40000"/>
                    <a:lumOff val="60000"/>
                  </a:schemeClr>
                </a:solidFill>
                <a:effectLst/>
              </a:rPr>
              <a:t>238,00%</a:t>
            </a:r>
          </a:p>
        </p:txBody>
      </p:sp>
      <p:pic>
        <p:nvPicPr>
          <p:cNvPr id="3" name="Imagem 2" descr="Desenho de personagem de desenhos animados com texto preto sobre fundo branco&#10;&#10;Descrição gerada automaticamente com confiança média">
            <a:extLst>
              <a:ext uri="{FF2B5EF4-FFF2-40B4-BE49-F238E27FC236}">
                <a16:creationId xmlns:a16="http://schemas.microsoft.com/office/drawing/2014/main" id="{E282FA23-8B72-1324-90FC-176BE9C0A8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1227" y="5760013"/>
            <a:ext cx="2915816" cy="1097987"/>
          </a:xfrm>
          <a:prstGeom prst="rect">
            <a:avLst/>
          </a:prstGeom>
        </p:spPr>
      </p:pic>
    </p:spTree>
    <p:extLst>
      <p:ext uri="{BB962C8B-B14F-4D97-AF65-F5344CB8AC3E}">
        <p14:creationId xmlns:p14="http://schemas.microsoft.com/office/powerpoint/2010/main" val="1708751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6F16BFB1-E133-4922-B734-D9234A505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m 2" descr="Grupo de pessoas jogando vídeo game&#10;&#10;Descrição gerada automaticamente com confiança baixa">
            <a:extLst>
              <a:ext uri="{FF2B5EF4-FFF2-40B4-BE49-F238E27FC236}">
                <a16:creationId xmlns:a16="http://schemas.microsoft.com/office/drawing/2014/main" id="{64A9CF0D-6A1F-256A-9891-1533618D335B}"/>
              </a:ext>
            </a:extLst>
          </p:cNvPr>
          <p:cNvPicPr>
            <a:picLocks noChangeAspect="1"/>
          </p:cNvPicPr>
          <p:nvPr/>
        </p:nvPicPr>
        <p:blipFill rotWithShape="1">
          <a:blip r:embed="rId2">
            <a:extLst>
              <a:ext uri="{28A0092B-C50C-407E-A947-70E740481C1C}">
                <a14:useLocalDpi xmlns:a14="http://schemas.microsoft.com/office/drawing/2010/main" val="0"/>
              </a:ext>
            </a:extLst>
          </a:blip>
          <a:srcRect l="17516" r="11248" b="2"/>
          <a:stretch/>
        </p:blipFill>
        <p:spPr>
          <a:xfrm>
            <a:off x="482600" y="643467"/>
            <a:ext cx="3968749" cy="5571066"/>
          </a:xfrm>
          <a:prstGeom prst="rect">
            <a:avLst/>
          </a:prstGeom>
        </p:spPr>
      </p:pic>
      <p:pic>
        <p:nvPicPr>
          <p:cNvPr id="5" name="Imagem 4" descr="Grupo de pessoas sentadas no chão&#10;&#10;Descrição gerada automaticamente com confiança média">
            <a:extLst>
              <a:ext uri="{FF2B5EF4-FFF2-40B4-BE49-F238E27FC236}">
                <a16:creationId xmlns:a16="http://schemas.microsoft.com/office/drawing/2014/main" id="{92BBBFD9-01DA-EACA-C3A0-701816DC87A6}"/>
              </a:ext>
            </a:extLst>
          </p:cNvPr>
          <p:cNvPicPr>
            <a:picLocks noChangeAspect="1"/>
          </p:cNvPicPr>
          <p:nvPr/>
        </p:nvPicPr>
        <p:blipFill rotWithShape="1">
          <a:blip r:embed="rId3">
            <a:extLst>
              <a:ext uri="{28A0092B-C50C-407E-A947-70E740481C1C}">
                <a14:useLocalDpi xmlns:a14="http://schemas.microsoft.com/office/drawing/2010/main" val="0"/>
              </a:ext>
            </a:extLst>
          </a:blip>
          <a:srcRect l="14136" r="14627" b="2"/>
          <a:stretch/>
        </p:blipFill>
        <p:spPr>
          <a:xfrm>
            <a:off x="4692650" y="643467"/>
            <a:ext cx="3968749" cy="5571066"/>
          </a:xfrm>
          <a:prstGeom prst="rect">
            <a:avLst/>
          </a:prstGeom>
        </p:spPr>
      </p:pic>
    </p:spTree>
    <p:extLst>
      <p:ext uri="{BB962C8B-B14F-4D97-AF65-F5344CB8AC3E}">
        <p14:creationId xmlns:p14="http://schemas.microsoft.com/office/powerpoint/2010/main" val="3557500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9E301E5-1206-47D0-9CDF-72583D739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A31FBE-7948-4384-B68A-75DEFDC49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m 6" descr="Pessoas posando para foto com criança&#10;&#10;Descrição gerada automaticamente com confiança média">
            <a:extLst>
              <a:ext uri="{FF2B5EF4-FFF2-40B4-BE49-F238E27FC236}">
                <a16:creationId xmlns:a16="http://schemas.microsoft.com/office/drawing/2014/main" id="{14BC8781-2131-E83F-CAE3-44DCC48E35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24" r="10055" b="5"/>
          <a:stretch/>
        </p:blipFill>
        <p:spPr>
          <a:xfrm>
            <a:off x="480957" y="643467"/>
            <a:ext cx="3009765" cy="2702558"/>
          </a:xfrm>
          <a:prstGeom prst="rect">
            <a:avLst/>
          </a:prstGeom>
        </p:spPr>
      </p:pic>
      <p:pic>
        <p:nvPicPr>
          <p:cNvPr id="3" name="Imagem 2" descr="Uma imagem contendo pessoa, no interior, esporte, dançarina&#10;&#10;Descrição gerada automaticamente">
            <a:extLst>
              <a:ext uri="{FF2B5EF4-FFF2-40B4-BE49-F238E27FC236}">
                <a16:creationId xmlns:a16="http://schemas.microsoft.com/office/drawing/2014/main" id="{087CB37A-12A3-ACAC-CE84-BD6A708EC4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6599"/>
          <a:stretch/>
        </p:blipFill>
        <p:spPr>
          <a:xfrm>
            <a:off x="482600" y="3509433"/>
            <a:ext cx="3008122" cy="2705099"/>
          </a:xfrm>
          <a:prstGeom prst="rect">
            <a:avLst/>
          </a:prstGeom>
        </p:spPr>
      </p:pic>
      <p:pic>
        <p:nvPicPr>
          <p:cNvPr id="5" name="Imagem 4" descr="Uma imagem contendo pessoa, esporte, criança, mulher&#10;&#10;Descrição gerada automaticamente">
            <a:extLst>
              <a:ext uri="{FF2B5EF4-FFF2-40B4-BE49-F238E27FC236}">
                <a16:creationId xmlns:a16="http://schemas.microsoft.com/office/drawing/2014/main" id="{C5347DC3-868D-5566-E2F3-6A8E478878F6}"/>
              </a:ext>
            </a:extLst>
          </p:cNvPr>
          <p:cNvPicPr>
            <a:picLocks noChangeAspect="1"/>
          </p:cNvPicPr>
          <p:nvPr/>
        </p:nvPicPr>
        <p:blipFill rotWithShape="1">
          <a:blip r:embed="rId4">
            <a:extLst>
              <a:ext uri="{28A0092B-C50C-407E-A947-70E740481C1C}">
                <a14:useLocalDpi xmlns:a14="http://schemas.microsoft.com/office/drawing/2010/main" val="0"/>
              </a:ext>
            </a:extLst>
          </a:blip>
          <a:srcRect l="9888" r="22100" b="-1"/>
          <a:stretch/>
        </p:blipFill>
        <p:spPr>
          <a:xfrm>
            <a:off x="3609474" y="643467"/>
            <a:ext cx="5051925" cy="5571066"/>
          </a:xfrm>
          <a:prstGeom prst="rect">
            <a:avLst/>
          </a:prstGeom>
        </p:spPr>
      </p:pic>
    </p:spTree>
    <p:extLst>
      <p:ext uri="{BB962C8B-B14F-4D97-AF65-F5344CB8AC3E}">
        <p14:creationId xmlns:p14="http://schemas.microsoft.com/office/powerpoint/2010/main" val="278468990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029ED5-F105-4DD2-99C8-1E4422817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D621E68-BF28-4A1C-B1A2-4E55E139E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10" name="Straight Connector 9">
              <a:extLst>
                <a:ext uri="{FF2B5EF4-FFF2-40B4-BE49-F238E27FC236}">
                  <a16:creationId xmlns:a16="http://schemas.microsoft.com/office/drawing/2014/main" id="{BE8BBE4D-F0DF-49B9-B75A-99DAC53ACA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0F07DDC-34A6-46A1-9DE9-2BBE2931A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2CEB2BF9-B8DB-45B9-86EA-D197B5B1A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08B5BB34-3801-4E70-A981-FE007635E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38432A75-2CEB-463C-A8F2-ABB50A79F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E7E850B8-C050-4597-8BEB-113FEC9A2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24ACC798-9CEC-4B6F-A8DD-F8E6FCCCF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1D58A8C6-1294-4CD9-89BC-F1E981A5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F32F2ED6-6143-46C4-A641-72D42732B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5C9652B3-A450-4ED6-8FBF-F536BA60B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ixaDeTexto 18">
            <a:extLst>
              <a:ext uri="{FF2B5EF4-FFF2-40B4-BE49-F238E27FC236}">
                <a16:creationId xmlns:a16="http://schemas.microsoft.com/office/drawing/2014/main" id="{D67E580A-0DDD-4EFA-938B-056EA3120BE9}"/>
              </a:ext>
            </a:extLst>
          </p:cNvPr>
          <p:cNvSpPr txBox="1"/>
          <p:nvPr/>
        </p:nvSpPr>
        <p:spPr>
          <a:xfrm>
            <a:off x="1352827" y="1048695"/>
            <a:ext cx="6720368" cy="3046988"/>
          </a:xfrm>
          <a:prstGeom prst="rect">
            <a:avLst/>
          </a:prstGeom>
          <a:noFill/>
        </p:spPr>
        <p:txBody>
          <a:bodyPr wrap="square">
            <a:spAutoFit/>
          </a:bodyPr>
          <a:lstStyle/>
          <a:p>
            <a:pPr algn="ctr"/>
            <a:r>
              <a:rPr lang="pt-BR" sz="4400" b="0" cap="none" spc="0" dirty="0">
                <a:ln w="0"/>
                <a:solidFill>
                  <a:schemeClr val="tx1"/>
                </a:solidFill>
                <a:effectLst>
                  <a:outerShdw blurRad="38100" dist="19050" dir="2700000" algn="tl" rotWithShape="0">
                    <a:schemeClr val="dk1">
                      <a:alpha val="40000"/>
                    </a:schemeClr>
                  </a:outerShdw>
                </a:effectLst>
              </a:rPr>
              <a:t>OBRIGADA !</a:t>
            </a:r>
          </a:p>
          <a:p>
            <a:pPr algn="ctr"/>
            <a:endParaRPr lang="pt-BR" sz="3600" b="0" cap="none" spc="0" dirty="0">
              <a:ln w="0"/>
              <a:solidFill>
                <a:schemeClr val="tx1"/>
              </a:solidFill>
              <a:effectLst>
                <a:outerShdw blurRad="38100" dist="19050" dir="2700000" algn="tl" rotWithShape="0">
                  <a:schemeClr val="dk1">
                    <a:alpha val="40000"/>
                  </a:schemeClr>
                </a:outerShdw>
              </a:effectLst>
            </a:endParaRPr>
          </a:p>
          <a:p>
            <a:pPr algn="ctr"/>
            <a:r>
              <a:rPr lang="pt-BR" sz="2400" dirty="0">
                <a:ln w="0"/>
                <a:effectLst>
                  <a:outerShdw blurRad="38100" dist="19050" dir="2700000" algn="tl" rotWithShape="0">
                    <a:schemeClr val="dk1">
                      <a:alpha val="40000"/>
                    </a:schemeClr>
                  </a:outerShdw>
                </a:effectLst>
              </a:rPr>
              <a:t>FERNANDA ISABELITTA BARRETO LEITE FONTES</a:t>
            </a:r>
            <a:endParaRPr lang="pt-BR" sz="2400" b="0" cap="none" spc="0" dirty="0">
              <a:ln w="0"/>
              <a:solidFill>
                <a:schemeClr val="tx1"/>
              </a:solidFill>
              <a:effectLst>
                <a:outerShdw blurRad="38100" dist="19050" dir="2700000" algn="tl" rotWithShape="0">
                  <a:schemeClr val="dk1">
                    <a:alpha val="40000"/>
                  </a:schemeClr>
                </a:outerShdw>
              </a:effectLst>
            </a:endParaRPr>
          </a:p>
          <a:p>
            <a:pPr algn="ctr"/>
            <a:r>
              <a:rPr lang="pt-BR" sz="2800" dirty="0">
                <a:ln w="0"/>
                <a:solidFill>
                  <a:srgbClr val="FF0000"/>
                </a:solidFill>
                <a:effectLst>
                  <a:outerShdw blurRad="38100" dist="19050" dir="2700000" algn="tl" rotWithShape="0">
                    <a:schemeClr val="dk1">
                      <a:alpha val="40000"/>
                    </a:schemeClr>
                  </a:outerShdw>
                </a:effectLst>
                <a:hlinkClick r:id="rId2"/>
              </a:rPr>
              <a:t>fernanda.isa@hotmail.com</a:t>
            </a:r>
            <a:endParaRPr lang="pt-BR" sz="2800" dirty="0">
              <a:ln w="0"/>
              <a:solidFill>
                <a:srgbClr val="FF0000"/>
              </a:solidFill>
              <a:effectLst>
                <a:outerShdw blurRad="38100" dist="19050" dir="2700000" algn="tl" rotWithShape="0">
                  <a:schemeClr val="dk1">
                    <a:alpha val="40000"/>
                  </a:schemeClr>
                </a:outerShdw>
              </a:effectLst>
            </a:endParaRPr>
          </a:p>
          <a:p>
            <a:pPr algn="ctr"/>
            <a:endParaRPr lang="pt-BR" sz="2800" dirty="0">
              <a:ln w="0"/>
              <a:solidFill>
                <a:srgbClr val="FF0000"/>
              </a:solidFill>
              <a:effectLst>
                <a:outerShdw blurRad="38100" dist="19050" dir="2700000" algn="tl" rotWithShape="0">
                  <a:schemeClr val="dk1">
                    <a:alpha val="40000"/>
                  </a:schemeClr>
                </a:outerShdw>
              </a:effectLst>
            </a:endParaRPr>
          </a:p>
          <a:p>
            <a:pPr algn="ctr"/>
            <a:r>
              <a:rPr lang="pt-BR" sz="3200" dirty="0">
                <a:ln w="0"/>
                <a:effectLst>
                  <a:outerShdw blurRad="38100" dist="19050" dir="2700000" algn="tl" rotWithShape="0">
                    <a:schemeClr val="dk1">
                      <a:alpha val="40000"/>
                    </a:schemeClr>
                  </a:outerShdw>
                </a:effectLst>
              </a:rPr>
              <a:t>@</a:t>
            </a:r>
            <a:r>
              <a:rPr lang="pt-BR" sz="3200" dirty="0" err="1">
                <a:ln w="0"/>
                <a:effectLst>
                  <a:outerShdw blurRad="38100" dist="19050" dir="2700000" algn="tl" rotWithShape="0">
                    <a:schemeClr val="dk1">
                      <a:alpha val="40000"/>
                    </a:schemeClr>
                  </a:outerShdw>
                </a:effectLst>
              </a:rPr>
              <a:t>fffontesfernanda</a:t>
            </a:r>
            <a:endParaRPr lang="pt-BR" sz="3200" dirty="0">
              <a:ln w="0"/>
              <a:effectLst>
                <a:outerShdw blurRad="38100" dist="19050" dir="2700000" algn="tl" rotWithShape="0">
                  <a:schemeClr val="dk1">
                    <a:alpha val="40000"/>
                  </a:schemeClr>
                </a:outerShdw>
              </a:effectLst>
            </a:endParaRPr>
          </a:p>
        </p:txBody>
      </p:sp>
      <p:sp>
        <p:nvSpPr>
          <p:cNvPr id="21" name="CaixaDeTexto 20">
            <a:extLst>
              <a:ext uri="{FF2B5EF4-FFF2-40B4-BE49-F238E27FC236}">
                <a16:creationId xmlns:a16="http://schemas.microsoft.com/office/drawing/2014/main" id="{848A5D9F-C699-445D-95E2-70A9C6A1AE91}"/>
              </a:ext>
            </a:extLst>
          </p:cNvPr>
          <p:cNvSpPr txBox="1"/>
          <p:nvPr/>
        </p:nvSpPr>
        <p:spPr>
          <a:xfrm>
            <a:off x="4077688" y="4227319"/>
            <a:ext cx="4595246" cy="2272417"/>
          </a:xfrm>
          <a:prstGeom prst="rect">
            <a:avLst/>
          </a:prstGeom>
          <a:noFill/>
        </p:spPr>
        <p:txBody>
          <a:bodyPr wrap="square">
            <a:spAutoFit/>
          </a:bodyPr>
          <a:lstStyle/>
          <a:p>
            <a:pPr indent="450215" algn="just">
              <a:lnSpc>
                <a:spcPct val="150000"/>
              </a:lnSpc>
              <a:spcBef>
                <a:spcPts val="600"/>
              </a:spcBef>
              <a:spcAft>
                <a:spcPts val="600"/>
              </a:spcAft>
            </a:pPr>
            <a:r>
              <a:rPr lang="pt-BR" sz="1800" dirty="0">
                <a:effectLst/>
                <a:latin typeface="Arial" panose="020B0604020202020204" pitchFamily="34" charset="0"/>
                <a:ea typeface="Times New Roman" panose="02020603050405020304" pitchFamily="18" charset="0"/>
                <a:cs typeface="Arial" panose="020B0604020202020204" pitchFamily="34" charset="0"/>
              </a:rPr>
              <a:t>“O correr da vida embrulha tudo. A vida é assim: esquenta e esfria, aperta e daí afrouxa, sossega e depois desinquieta o que ela quer da gente é CORAGEM” </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a:p>
            <a:pPr indent="450215" algn="r">
              <a:lnSpc>
                <a:spcPct val="150000"/>
              </a:lnSpc>
              <a:spcBef>
                <a:spcPts val="600"/>
              </a:spcBef>
              <a:spcAft>
                <a:spcPts val="600"/>
              </a:spcAft>
            </a:pPr>
            <a:r>
              <a:rPr lang="pt-BR" sz="1800" dirty="0">
                <a:effectLst/>
                <a:latin typeface="Arial" panose="020B0604020202020204" pitchFamily="34" charset="0"/>
                <a:ea typeface="Times New Roman" panose="02020603050405020304" pitchFamily="18" charset="0"/>
                <a:cs typeface="Arial" panose="020B0604020202020204" pitchFamily="34" charset="0"/>
              </a:rPr>
              <a:t>(Guimarães Rosa)</a:t>
            </a:r>
            <a:endParaRPr lang="pt-BR"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 name="Picture 6" descr="Microsoft Apps">
            <a:extLst>
              <a:ext uri="{FF2B5EF4-FFF2-40B4-BE49-F238E27FC236}">
                <a16:creationId xmlns:a16="http://schemas.microsoft.com/office/drawing/2014/main" id="{F099A65B-AAF2-19AA-80A2-BE3DE57198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0274" y="3517009"/>
            <a:ext cx="570088" cy="57008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descr="Desenho de personagem de desenhos animados com texto preto sobre fundo branco&#10;&#10;Descrição gerada automaticamente com confiança média">
            <a:extLst>
              <a:ext uri="{FF2B5EF4-FFF2-40B4-BE49-F238E27FC236}">
                <a16:creationId xmlns:a16="http://schemas.microsoft.com/office/drawing/2014/main" id="{FECC2FB8-8231-9053-DA6E-94F6D3A76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39" y="5760013"/>
            <a:ext cx="2915816" cy="1097987"/>
          </a:xfrm>
          <a:prstGeom prst="rect">
            <a:avLst/>
          </a:prstGeom>
        </p:spPr>
      </p:pic>
    </p:spTree>
    <p:extLst>
      <p:ext uri="{BB962C8B-B14F-4D97-AF65-F5344CB8AC3E}">
        <p14:creationId xmlns:p14="http://schemas.microsoft.com/office/powerpoint/2010/main" val="99736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223493F-9407-F9E9-3E79-B8A379BE83CF}"/>
              </a:ext>
            </a:extLst>
          </p:cNvPr>
          <p:cNvSpPr>
            <a:spLocks noGrp="1"/>
          </p:cNvSpPr>
          <p:nvPr>
            <p:ph idx="1"/>
          </p:nvPr>
        </p:nvSpPr>
        <p:spPr>
          <a:xfrm>
            <a:off x="251520" y="1124744"/>
            <a:ext cx="7992887" cy="4680520"/>
          </a:xfrm>
        </p:spPr>
        <p:txBody>
          <a:bodyPr>
            <a:normAutofit/>
          </a:bodyPr>
          <a:lstStyle/>
          <a:p>
            <a:pPr algn="just" fontAlgn="base">
              <a:lnSpc>
                <a:spcPct val="150000"/>
              </a:lnSpc>
            </a:pPr>
            <a:r>
              <a:rPr lang="pt-BR" sz="1600" b="1" i="0" dirty="0">
                <a:solidFill>
                  <a:srgbClr val="5A5A5A"/>
                </a:solidFill>
                <a:effectLst/>
                <a:latin typeface="Open Sans" panose="020B0606030504020204" pitchFamily="34" charset="0"/>
              </a:rPr>
              <a:t>O Censo Escolar é um levantamento de dados estatístico-educacionais de âmbito nacional realizado anualmente. Com ele, o Inep verifica desde o número de matrículas e rendimento dos alunos até a infraestrutura das escolas e funções docentes. Os dados são fornecidos pelas próprias escolas, públicas e privadas, e redes de ensino estaduais e municipais.</a:t>
            </a:r>
          </a:p>
          <a:p>
            <a:pPr algn="just" fontAlgn="base">
              <a:lnSpc>
                <a:spcPct val="150000"/>
              </a:lnSpc>
            </a:pPr>
            <a:r>
              <a:rPr lang="pt-BR" sz="1600" b="1" i="0" dirty="0">
                <a:solidFill>
                  <a:srgbClr val="5A5A5A"/>
                </a:solidFill>
                <a:effectLst/>
                <a:latin typeface="Open Sans" panose="020B0606030504020204" pitchFamily="34" charset="0"/>
              </a:rPr>
              <a:t>Por sua abrangência, o Censo Escolar é hoje o principal instrumento de coleta de informações da educação básica. Sua abrangência se estende por:</a:t>
            </a:r>
          </a:p>
          <a:p>
            <a:pPr algn="just" fontAlgn="base">
              <a:lnSpc>
                <a:spcPct val="150000"/>
              </a:lnSpc>
              <a:buFont typeface="+mj-lt"/>
              <a:buAutoNum type="arabicPeriod"/>
            </a:pPr>
            <a:r>
              <a:rPr lang="pt-BR" sz="1600" b="1" i="0" dirty="0">
                <a:solidFill>
                  <a:srgbClr val="5A5A5A"/>
                </a:solidFill>
                <a:effectLst/>
                <a:latin typeface="Open Sans" panose="020B0606030504020204" pitchFamily="34" charset="0"/>
              </a:rPr>
              <a:t>Ensino Regular (educação infantil e ensinos fundamental e médio)</a:t>
            </a:r>
          </a:p>
          <a:p>
            <a:pPr algn="just" fontAlgn="base">
              <a:lnSpc>
                <a:spcPct val="150000"/>
              </a:lnSpc>
              <a:buFont typeface="+mj-lt"/>
              <a:buAutoNum type="arabicPeriod"/>
            </a:pPr>
            <a:r>
              <a:rPr lang="pt-BR" sz="1600" b="1" i="0" dirty="0">
                <a:solidFill>
                  <a:srgbClr val="5A5A5A"/>
                </a:solidFill>
                <a:effectLst/>
                <a:latin typeface="Open Sans" panose="020B0606030504020204" pitchFamily="34" charset="0"/>
              </a:rPr>
              <a:t>Educação Especial</a:t>
            </a:r>
          </a:p>
          <a:p>
            <a:pPr algn="just" fontAlgn="base">
              <a:lnSpc>
                <a:spcPct val="150000"/>
              </a:lnSpc>
              <a:buFont typeface="+mj-lt"/>
              <a:buAutoNum type="arabicPeriod"/>
            </a:pPr>
            <a:r>
              <a:rPr lang="pt-BR" sz="1600" b="1" i="0" dirty="0">
                <a:solidFill>
                  <a:srgbClr val="5A5A5A"/>
                </a:solidFill>
                <a:effectLst/>
                <a:latin typeface="Open Sans" panose="020B0606030504020204" pitchFamily="34" charset="0"/>
              </a:rPr>
              <a:t>Educação de Jovens e Adultos (EJA)</a:t>
            </a:r>
          </a:p>
          <a:p>
            <a:pPr algn="just"/>
            <a:endParaRPr lang="pt-BR" sz="1600" b="1" dirty="0"/>
          </a:p>
        </p:txBody>
      </p:sp>
      <p:pic>
        <p:nvPicPr>
          <p:cNvPr id="2050" name="Picture 2" descr="Sinopse Estatística dá acesso a dados do Censo Escolar - Fundacred">
            <a:extLst>
              <a:ext uri="{FF2B5EF4-FFF2-40B4-BE49-F238E27FC236}">
                <a16:creationId xmlns:a16="http://schemas.microsoft.com/office/drawing/2014/main" id="{A6AA0147-8E58-9DFB-CCC8-BE7F71C8E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206" y="5013176"/>
            <a:ext cx="3469794" cy="1836287"/>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2B07F494-9419-5752-2166-3BE93655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47" y="5805264"/>
            <a:ext cx="2915816" cy="1097987"/>
          </a:xfrm>
          <a:prstGeom prst="rect">
            <a:avLst/>
          </a:prstGeom>
        </p:spPr>
      </p:pic>
    </p:spTree>
    <p:extLst>
      <p:ext uri="{BB962C8B-B14F-4D97-AF65-F5344CB8AC3E}">
        <p14:creationId xmlns:p14="http://schemas.microsoft.com/office/powerpoint/2010/main" val="1828056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F961D67-12BC-C6CE-B71A-6001CBA2DCCC}"/>
              </a:ext>
            </a:extLst>
          </p:cNvPr>
          <p:cNvSpPr>
            <a:spLocks noGrp="1"/>
          </p:cNvSpPr>
          <p:nvPr>
            <p:ph idx="1"/>
          </p:nvPr>
        </p:nvSpPr>
        <p:spPr>
          <a:xfrm>
            <a:off x="683568" y="2334324"/>
            <a:ext cx="7776863" cy="3880773"/>
          </a:xfrm>
        </p:spPr>
        <p:txBody>
          <a:bodyPr/>
          <a:lstStyle/>
          <a:p>
            <a:pPr marL="0" indent="0" algn="just">
              <a:lnSpc>
                <a:spcPct val="150000"/>
              </a:lnSpc>
              <a:buNone/>
            </a:pPr>
            <a:r>
              <a:rPr lang="pt-BR" b="0" i="0" dirty="0">
                <a:solidFill>
                  <a:srgbClr val="5A5A5A"/>
                </a:solidFill>
                <a:effectLst/>
                <a:latin typeface="Open Sans" panose="020B0606030504020204" pitchFamily="34" charset="0"/>
              </a:rPr>
              <a:t>Muitas das políticas públicas voltadas para a educação básica nascem com base nos dados coletados pelo Censo Escolar, pois ele ajuda a montar uma panorama da educação e a identificar as principais necessidades das escolas e redes de ensino do país. Alguns exemplos são as transferências de recursos públicos como merenda e transporte escolar, distribuição de livros e uniformes, implantação de bibliotecas, instalação de energia elétrica, Dinheiro Direto na Escola e Fundo de Manutenção e Desenvolvimento da Educação Básica e de Valorização dos Profissionais da Educação (Fundeb).</a:t>
            </a:r>
            <a:endParaRPr lang="pt-BR" dirty="0"/>
          </a:p>
        </p:txBody>
      </p:sp>
      <p:pic>
        <p:nvPicPr>
          <p:cNvPr id="3074" name="Picture 2" descr="CNM - Confederação Nacional de Municípios | Comunicação">
            <a:extLst>
              <a:ext uri="{FF2B5EF4-FFF2-40B4-BE49-F238E27FC236}">
                <a16:creationId xmlns:a16="http://schemas.microsoft.com/office/drawing/2014/main" id="{54D871D9-8234-5DFC-2408-7E80207D6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2" y="0"/>
            <a:ext cx="8338851" cy="2334324"/>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69007ECE-A7B6-2026-A844-E8FC04BA1F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552" y="5859482"/>
            <a:ext cx="2915816" cy="1097987"/>
          </a:xfrm>
          <a:prstGeom prst="rect">
            <a:avLst/>
          </a:prstGeom>
        </p:spPr>
      </p:pic>
    </p:spTree>
    <p:extLst>
      <p:ext uri="{BB962C8B-B14F-4D97-AF65-F5344CB8AC3E}">
        <p14:creationId xmlns:p14="http://schemas.microsoft.com/office/powerpoint/2010/main" val="204976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13335A70-1F8E-027C-F432-D4C2EE3DEE74}"/>
              </a:ext>
            </a:extLst>
          </p:cNvPr>
          <p:cNvSpPr>
            <a:spLocks noGrp="1"/>
          </p:cNvSpPr>
          <p:nvPr>
            <p:ph idx="1"/>
          </p:nvPr>
        </p:nvSpPr>
        <p:spPr>
          <a:xfrm>
            <a:off x="539552" y="620688"/>
            <a:ext cx="7058745" cy="3880773"/>
          </a:xfrm>
        </p:spPr>
        <p:txBody>
          <a:bodyPr/>
          <a:lstStyle/>
          <a:p>
            <a:pPr marL="0" indent="0" algn="just">
              <a:lnSpc>
                <a:spcPct val="150000"/>
              </a:lnSpc>
              <a:buNone/>
            </a:pPr>
            <a:r>
              <a:rPr lang="pt-BR" b="1" i="0" dirty="0">
                <a:solidFill>
                  <a:srgbClr val="5A5A5A"/>
                </a:solidFill>
                <a:effectLst/>
                <a:latin typeface="Open Sans" panose="020B0606030504020204" pitchFamily="34" charset="0"/>
              </a:rPr>
              <a:t>Além disso, os resultados obtidos no Censo Escolar sobre o rendimento (aprovação e reprovação) e movimento (abandono) escolar dos alunos do ensino Fundamental e Médio são utilizados para o cálculo do Índice de Desenvolvimento da Educação Básica (IDEB), indicador que serve de referência para as metas do Plano de Desenvolvimento da Educação (PDE), do Ministério da Educação.</a:t>
            </a:r>
            <a:endParaRPr lang="pt-BR" b="1" dirty="0"/>
          </a:p>
        </p:txBody>
      </p:sp>
      <p:pic>
        <p:nvPicPr>
          <p:cNvPr id="4098" name="Picture 2" descr="SAIU O IDEB DE GASPAR. AS COMEMORAÇÕES SÃO CILADAS. E CONTRA O PRÓPRIO  GOVERNO KLEBER QUE FÊ-LO CAIR ANTES DA PANDEMIA - Olhando a Maré">
            <a:extLst>
              <a:ext uri="{FF2B5EF4-FFF2-40B4-BE49-F238E27FC236}">
                <a16:creationId xmlns:a16="http://schemas.microsoft.com/office/drawing/2014/main" id="{5E3B9198-C7DF-E7B4-AB27-A012A4C00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 y="3593198"/>
            <a:ext cx="5262583" cy="328637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B6CEE640-404D-5486-E5C2-3176012FEC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760013"/>
            <a:ext cx="2915816" cy="1097987"/>
          </a:xfrm>
          <a:prstGeom prst="rect">
            <a:avLst/>
          </a:prstGeom>
        </p:spPr>
      </p:pic>
    </p:spTree>
    <p:extLst>
      <p:ext uri="{BB962C8B-B14F-4D97-AF65-F5344CB8AC3E}">
        <p14:creationId xmlns:p14="http://schemas.microsoft.com/office/powerpoint/2010/main" val="3929983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ço Reservado para Conteúdo 8">
            <a:extLst>
              <a:ext uri="{FF2B5EF4-FFF2-40B4-BE49-F238E27FC236}">
                <a16:creationId xmlns:a16="http://schemas.microsoft.com/office/drawing/2014/main" id="{151AB116-E821-0D20-F52F-AC85342C1B8C}"/>
              </a:ext>
            </a:extLst>
          </p:cNvPr>
          <p:cNvSpPr>
            <a:spLocks noGrp="1"/>
          </p:cNvSpPr>
          <p:nvPr>
            <p:ph idx="1"/>
          </p:nvPr>
        </p:nvSpPr>
        <p:spPr>
          <a:xfrm>
            <a:off x="179512" y="692696"/>
            <a:ext cx="7920880" cy="5904656"/>
          </a:xfrm>
        </p:spPr>
        <p:txBody>
          <a:bodyPr>
            <a:normAutofit fontScale="70000" lnSpcReduction="20000"/>
          </a:bodyPr>
          <a:lstStyle/>
          <a:p>
            <a:pPr marL="0" indent="0" algn="ctr">
              <a:buNone/>
            </a:pPr>
            <a:br>
              <a:rPr lang="pt-BR" b="1" i="0" cap="all" dirty="0">
                <a:solidFill>
                  <a:srgbClr val="555555"/>
                </a:solidFill>
                <a:effectLst/>
                <a:latin typeface="Times New Roman" panose="02020603050405020304" pitchFamily="18" charset="0"/>
              </a:rPr>
            </a:br>
            <a:r>
              <a:rPr lang="pt-BR" b="1" i="0" cap="all" dirty="0">
                <a:solidFill>
                  <a:srgbClr val="555555"/>
                </a:solidFill>
                <a:effectLst/>
                <a:latin typeface="Times New Roman" panose="02020603050405020304" pitchFamily="18" charset="0"/>
              </a:rPr>
              <a:t>DIÁRIO OFICIAL DA UNIÃO</a:t>
            </a:r>
          </a:p>
          <a:p>
            <a:pPr marL="0" indent="0" algn="ctr">
              <a:buNone/>
            </a:pPr>
            <a:r>
              <a:rPr lang="pt-BR" b="0" i="0" dirty="0">
                <a:solidFill>
                  <a:srgbClr val="666666"/>
                </a:solidFill>
                <a:effectLst/>
                <a:latin typeface="rawline"/>
              </a:rPr>
              <a:t>Publicado em: 06/02/2023</a:t>
            </a:r>
            <a:r>
              <a:rPr lang="pt-BR" b="0" i="0" dirty="0">
                <a:solidFill>
                  <a:srgbClr val="555555"/>
                </a:solidFill>
                <a:effectLst/>
                <a:latin typeface="rawline"/>
              </a:rPr>
              <a:t> </a:t>
            </a:r>
            <a:r>
              <a:rPr lang="pt-BR" b="0" i="0" dirty="0">
                <a:solidFill>
                  <a:srgbClr val="666666"/>
                </a:solidFill>
                <a:effectLst/>
                <a:latin typeface="rawline"/>
              </a:rPr>
              <a:t>| Edição: 26</a:t>
            </a:r>
            <a:r>
              <a:rPr lang="pt-BR" b="0" i="0" dirty="0">
                <a:solidFill>
                  <a:srgbClr val="555555"/>
                </a:solidFill>
                <a:effectLst/>
                <a:latin typeface="rawline"/>
              </a:rPr>
              <a:t> </a:t>
            </a:r>
            <a:r>
              <a:rPr lang="pt-BR" b="0" i="0" dirty="0">
                <a:solidFill>
                  <a:srgbClr val="666666"/>
                </a:solidFill>
                <a:effectLst/>
                <a:latin typeface="rawline"/>
              </a:rPr>
              <a:t>| Seção: 1</a:t>
            </a:r>
            <a:r>
              <a:rPr lang="pt-BR" b="0" i="0" dirty="0">
                <a:solidFill>
                  <a:srgbClr val="555555"/>
                </a:solidFill>
                <a:effectLst/>
                <a:latin typeface="rawline"/>
              </a:rPr>
              <a:t> </a:t>
            </a:r>
            <a:r>
              <a:rPr lang="pt-BR" b="0" i="0" dirty="0">
                <a:solidFill>
                  <a:srgbClr val="666666"/>
                </a:solidFill>
                <a:effectLst/>
                <a:latin typeface="rawline"/>
              </a:rPr>
              <a:t>| Página: 19</a:t>
            </a:r>
            <a:endParaRPr lang="pt-BR" b="0" i="0" dirty="0">
              <a:solidFill>
                <a:srgbClr val="555555"/>
              </a:solidFill>
              <a:effectLst/>
              <a:latin typeface="rawline"/>
            </a:endParaRPr>
          </a:p>
          <a:p>
            <a:pPr marL="0" indent="0" algn="ctr">
              <a:buNone/>
            </a:pPr>
            <a:r>
              <a:rPr lang="pt-BR" b="1" i="0" dirty="0">
                <a:solidFill>
                  <a:srgbClr val="666666"/>
                </a:solidFill>
                <a:effectLst/>
                <a:latin typeface="rawline"/>
              </a:rPr>
              <a:t>Órgão: Ministério da Educação/Instituto Nacional de Estudos e Pesquisas Educacionais Anísio Teixeira</a:t>
            </a:r>
            <a:endParaRPr lang="pt-BR" b="0" i="0" dirty="0">
              <a:solidFill>
                <a:srgbClr val="555555"/>
              </a:solidFill>
              <a:effectLst/>
              <a:latin typeface="rawline"/>
            </a:endParaRPr>
          </a:p>
          <a:p>
            <a:pPr marL="0" indent="0" algn="ctr">
              <a:buNone/>
            </a:pPr>
            <a:r>
              <a:rPr lang="pt-BR" b="1" i="0" cap="all" dirty="0">
                <a:solidFill>
                  <a:srgbClr val="162937"/>
                </a:solidFill>
                <a:effectLst/>
                <a:latin typeface="rawline"/>
              </a:rPr>
              <a:t>PORTARIA Nº 73, DE 3 DE FEVEREIRO DE 2023</a:t>
            </a:r>
          </a:p>
          <a:p>
            <a:pPr marL="0" indent="0" algn="just">
              <a:buNone/>
            </a:pPr>
            <a:r>
              <a:rPr lang="pt-BR" b="0" i="0" dirty="0">
                <a:solidFill>
                  <a:srgbClr val="162937"/>
                </a:solidFill>
                <a:effectLst/>
                <a:latin typeface="rawline"/>
              </a:rPr>
              <a:t>Retifica a Portaria nº 578, de 30 de dezembro de 2022, que dispõe sobre o Cronograma do Censo Escolar da Educação Básica 2023</a:t>
            </a:r>
          </a:p>
          <a:p>
            <a:pPr marL="0" indent="0" algn="just">
              <a:buNone/>
            </a:pPr>
            <a:r>
              <a:rPr lang="pt-BR" b="0" i="0" dirty="0">
                <a:solidFill>
                  <a:srgbClr val="162937"/>
                </a:solidFill>
                <a:effectLst/>
                <a:latin typeface="rawline"/>
              </a:rPr>
              <a:t>O PRESIDENTE DO INSTITUTO NACIONAL DE ESTUDOS E PESQUISAS EDUCACIONAIS ANÍSIO TEIXEIRA (INEP), no uso das atribuições conferidas pelo inciso VI, do art. 16, do anexo I, do Decreto nº 11.204, de 21 de setembro de 2022, bem como considerando o que dispõe o art. 7º, do Decreto nº 6.425, de 04 de abril de 2008 e o inciso I, do art. 3º, da Portaria nº 316, de 04 de abril de 2007, do Ministro de Estado da Educação, resolve:</a:t>
            </a:r>
          </a:p>
          <a:p>
            <a:pPr marL="0" indent="0" algn="just">
              <a:buNone/>
            </a:pPr>
            <a:r>
              <a:rPr lang="pt-BR" b="0" i="0" dirty="0">
                <a:solidFill>
                  <a:srgbClr val="162937"/>
                </a:solidFill>
                <a:effectLst/>
                <a:latin typeface="rawline"/>
              </a:rPr>
              <a:t>Art. 1º. O Art. 1º da Portaria nº 578, de 30 de dezembro de 2022, passa a ter a seguinte redação:</a:t>
            </a:r>
          </a:p>
          <a:p>
            <a:pPr marL="0" indent="0" algn="just">
              <a:buNone/>
            </a:pPr>
            <a:r>
              <a:rPr lang="pt-BR" b="0" i="0" dirty="0">
                <a:solidFill>
                  <a:srgbClr val="162937"/>
                </a:solidFill>
                <a:effectLst/>
                <a:latin typeface="rawline"/>
              </a:rPr>
              <a:t>"Art.1º ...........................................................................</a:t>
            </a:r>
          </a:p>
          <a:p>
            <a:pPr marL="0" indent="0" algn="just">
              <a:buNone/>
            </a:pPr>
            <a:r>
              <a:rPr lang="pt-BR" b="0" i="0" dirty="0">
                <a:solidFill>
                  <a:srgbClr val="162937"/>
                </a:solidFill>
                <a:effectLst/>
                <a:latin typeface="rawline"/>
              </a:rPr>
              <a:t>I - ...................................................................................</a:t>
            </a:r>
          </a:p>
          <a:p>
            <a:pPr marL="0" indent="0" algn="just">
              <a:buNone/>
            </a:pPr>
            <a:r>
              <a:rPr lang="pt-BR" b="0" i="0" dirty="0">
                <a:solidFill>
                  <a:srgbClr val="162937"/>
                </a:solidFill>
                <a:effectLst/>
                <a:latin typeface="rawline"/>
              </a:rPr>
              <a:t>a) disponibilização do Sistema </a:t>
            </a:r>
            <a:r>
              <a:rPr lang="pt-BR" b="0" i="0" dirty="0" err="1">
                <a:solidFill>
                  <a:srgbClr val="162937"/>
                </a:solidFill>
                <a:effectLst/>
                <a:latin typeface="rawline"/>
              </a:rPr>
              <a:t>Educacenso</a:t>
            </a:r>
            <a:r>
              <a:rPr lang="pt-BR" b="0" i="0" dirty="0">
                <a:solidFill>
                  <a:srgbClr val="162937"/>
                </a:solidFill>
                <a:effectLst/>
                <a:latin typeface="rawline"/>
              </a:rPr>
              <a:t> para declaração de dados.</a:t>
            </a:r>
          </a:p>
          <a:p>
            <a:pPr marL="0" indent="0" algn="just">
              <a:buNone/>
            </a:pPr>
            <a:r>
              <a:rPr lang="pt-BR" b="0" i="0" dirty="0">
                <a:solidFill>
                  <a:srgbClr val="162937"/>
                </a:solidFill>
                <a:effectLst/>
                <a:latin typeface="rawline"/>
              </a:rPr>
              <a:t>Data: 31/05/2023.</a:t>
            </a:r>
          </a:p>
          <a:p>
            <a:pPr marL="0" indent="0" algn="just">
              <a:buNone/>
            </a:pPr>
            <a:r>
              <a:rPr lang="pt-BR" b="0" i="0" dirty="0">
                <a:solidFill>
                  <a:srgbClr val="162937"/>
                </a:solidFill>
                <a:effectLst/>
                <a:latin typeface="rawline"/>
              </a:rPr>
              <a:t>Responsável: Diretoria de Tecnologia e Disseminação de Informações Educacionais (DTDIE/INEP)</a:t>
            </a:r>
          </a:p>
          <a:p>
            <a:pPr marL="0" indent="0" algn="just">
              <a:buNone/>
            </a:pPr>
            <a:r>
              <a:rPr lang="pt-BR" b="0" i="0" dirty="0">
                <a:solidFill>
                  <a:srgbClr val="162937"/>
                </a:solidFill>
                <a:effectLst/>
                <a:latin typeface="rawline"/>
              </a:rPr>
              <a:t>b) coleta de dados da Matrícula Inicial, compreendendo os processos de digitação e exportação.</a:t>
            </a:r>
          </a:p>
          <a:p>
            <a:pPr marL="0" indent="0" algn="just">
              <a:buNone/>
            </a:pPr>
            <a:r>
              <a:rPr lang="pt-BR" b="0" i="0" dirty="0">
                <a:solidFill>
                  <a:srgbClr val="162937"/>
                </a:solidFill>
                <a:effectLst/>
                <a:latin typeface="rawline"/>
              </a:rPr>
              <a:t>Data inicial: 31/05/2023.</a:t>
            </a:r>
          </a:p>
          <a:p>
            <a:pPr marL="0" indent="0" algn="just">
              <a:buNone/>
            </a:pPr>
            <a:r>
              <a:rPr lang="pt-BR" b="0" i="0" dirty="0">
                <a:solidFill>
                  <a:srgbClr val="162937"/>
                </a:solidFill>
                <a:effectLst/>
                <a:latin typeface="rawline"/>
              </a:rPr>
              <a:t>Data final: 31/07/2023.</a:t>
            </a:r>
          </a:p>
          <a:p>
            <a:pPr marL="0" indent="0" algn="just">
              <a:buNone/>
            </a:pPr>
            <a:r>
              <a:rPr lang="pt-BR" b="0" i="0" dirty="0">
                <a:solidFill>
                  <a:srgbClr val="162937"/>
                </a:solidFill>
                <a:effectLst/>
                <a:latin typeface="rawline"/>
              </a:rPr>
              <a:t>Responsáveis: diretor/responsável pela escola ou pelo processo de exportação dos dados e gestores dos municípios, dos estados e do Distrito Federal.</a:t>
            </a:r>
          </a:p>
          <a:p>
            <a:pPr marL="0" indent="0" algn="just">
              <a:buNone/>
            </a:pPr>
            <a:endParaRPr lang="pt-BR" sz="1400" b="0" i="0" dirty="0">
              <a:solidFill>
                <a:srgbClr val="162937"/>
              </a:solidFill>
              <a:effectLst/>
              <a:latin typeface="rawline"/>
            </a:endParaRPr>
          </a:p>
          <a:p>
            <a:endParaRPr lang="pt-BR" sz="1400" dirty="0"/>
          </a:p>
        </p:txBody>
      </p:sp>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18F66CD8-58D2-B100-2D76-9A42F4CC1F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5781751"/>
            <a:ext cx="2915816" cy="1097987"/>
          </a:xfrm>
          <a:prstGeom prst="rect">
            <a:avLst/>
          </a:prstGeom>
        </p:spPr>
      </p:pic>
    </p:spTree>
    <p:extLst>
      <p:ext uri="{BB962C8B-B14F-4D97-AF65-F5344CB8AC3E}">
        <p14:creationId xmlns:p14="http://schemas.microsoft.com/office/powerpoint/2010/main" val="343103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8D99E6-62D5-4253-ACC6-A0AFEB0CEE27}"/>
              </a:ext>
            </a:extLst>
          </p:cNvPr>
          <p:cNvSpPr>
            <a:spLocks noGrp="1"/>
          </p:cNvSpPr>
          <p:nvPr>
            <p:ph type="title"/>
          </p:nvPr>
        </p:nvSpPr>
        <p:spPr>
          <a:xfrm>
            <a:off x="4152550" y="609600"/>
            <a:ext cx="3443786" cy="1320800"/>
          </a:xfrm>
        </p:spPr>
        <p:txBody>
          <a:bodyPr>
            <a:normAutofit/>
          </a:bodyPr>
          <a:lstStyle/>
          <a:p>
            <a:pPr algn="ctr">
              <a:lnSpc>
                <a:spcPct val="90000"/>
              </a:lnSpc>
            </a:pPr>
            <a:r>
              <a:rPr lang="pt-PT" sz="2800" b="1" dirty="0">
                <a:solidFill>
                  <a:schemeClr val="tx1"/>
                </a:solidFill>
              </a:rPr>
              <a:t>Implementação do Novo Fundeb</a:t>
            </a:r>
            <a:endParaRPr lang="pt-BR" sz="2800" b="1" dirty="0">
              <a:solidFill>
                <a:schemeClr val="tx1"/>
              </a:solidFill>
            </a:endParaRPr>
          </a:p>
        </p:txBody>
      </p:sp>
      <p:sp>
        <p:nvSpPr>
          <p:cNvPr id="6" name="Espaço Reservado para Conteúdo 5">
            <a:extLst>
              <a:ext uri="{FF2B5EF4-FFF2-40B4-BE49-F238E27FC236}">
                <a16:creationId xmlns:a16="http://schemas.microsoft.com/office/drawing/2014/main" id="{19FB8576-9705-44A7-98E3-4F02298FA555}"/>
              </a:ext>
            </a:extLst>
          </p:cNvPr>
          <p:cNvSpPr>
            <a:spLocks noGrp="1"/>
          </p:cNvSpPr>
          <p:nvPr>
            <p:ph idx="1"/>
          </p:nvPr>
        </p:nvSpPr>
        <p:spPr>
          <a:xfrm>
            <a:off x="3907172" y="2160589"/>
            <a:ext cx="3689164" cy="3880773"/>
          </a:xfrm>
          <a:prstGeom prst="rect">
            <a:avLst/>
          </a:prstGeo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pPr marL="0" indent="0">
              <a:lnSpc>
                <a:spcPct val="90000"/>
              </a:lnSpc>
              <a:buNone/>
            </a:pPr>
            <a:endParaRPr lang="pt-BR" sz="1000" b="1" dirty="0">
              <a:latin typeface="Arial" pitchFamily="34" charset="0"/>
              <a:cs typeface="Arial" pitchFamily="34" charset="0"/>
            </a:endParaRPr>
          </a:p>
          <a:p>
            <a:pPr marL="285750" indent="-285750">
              <a:lnSpc>
                <a:spcPct val="90000"/>
              </a:lnSpc>
              <a:buFont typeface="Wingdings" pitchFamily="2" charset="2"/>
              <a:buChar char="q"/>
            </a:pPr>
            <a:r>
              <a:rPr lang="pt-BR" sz="1000" b="1" dirty="0">
                <a:latin typeface="Arial" pitchFamily="34" charset="0"/>
                <a:cs typeface="Arial" pitchFamily="34" charset="0"/>
              </a:rPr>
              <a:t>  </a:t>
            </a:r>
            <a:r>
              <a:rPr lang="pt-BR" sz="1400" b="1" dirty="0">
                <a:latin typeface="Arial" pitchFamily="34" charset="0"/>
                <a:cs typeface="Arial" pitchFamily="34" charset="0"/>
              </a:rPr>
              <a:t>EMENDA CONSTITUCIONAL Nº 108 DE   26/08/2020</a:t>
            </a:r>
          </a:p>
          <a:p>
            <a:pPr>
              <a:lnSpc>
                <a:spcPct val="90000"/>
              </a:lnSpc>
            </a:pPr>
            <a:endParaRPr lang="pt-BR" sz="1400" b="1" dirty="0">
              <a:latin typeface="Arial" pitchFamily="34" charset="0"/>
              <a:cs typeface="Arial" pitchFamily="34" charset="0"/>
            </a:endParaRPr>
          </a:p>
          <a:p>
            <a:pPr lvl="1">
              <a:lnSpc>
                <a:spcPct val="90000"/>
              </a:lnSpc>
            </a:pPr>
            <a:r>
              <a:rPr lang="pt-BR" sz="1400" b="1" dirty="0">
                <a:latin typeface="Arial" pitchFamily="34" charset="0"/>
                <a:cs typeface="Arial" pitchFamily="34" charset="0"/>
              </a:rPr>
              <a:t>(FUNDEB- EMENDA CONSTITUCIONAL Nº 53, DE 19 DE  DEZEMBRO DE 2006)</a:t>
            </a:r>
          </a:p>
          <a:p>
            <a:pPr marL="285750" indent="-285750">
              <a:lnSpc>
                <a:spcPct val="90000"/>
              </a:lnSpc>
              <a:buFont typeface="Wingdings" pitchFamily="2" charset="2"/>
              <a:buChar char="q"/>
            </a:pPr>
            <a:r>
              <a:rPr lang="pt-BR" sz="1400" b="1" dirty="0">
                <a:latin typeface="Arial" pitchFamily="34" charset="0"/>
                <a:cs typeface="Arial" pitchFamily="34" charset="0"/>
              </a:rPr>
              <a:t> LEI Nº 14.113 DE 25 DE DEZEMBRO 2020</a:t>
            </a:r>
          </a:p>
          <a:p>
            <a:pPr marL="285750" indent="-285750">
              <a:lnSpc>
                <a:spcPct val="90000"/>
              </a:lnSpc>
              <a:buFont typeface="Wingdings" pitchFamily="2" charset="2"/>
              <a:buChar char="q"/>
            </a:pPr>
            <a:endParaRPr lang="pt-BR" sz="1400" b="1" dirty="0">
              <a:latin typeface="Arial" pitchFamily="34" charset="0"/>
              <a:cs typeface="Arial" pitchFamily="34" charset="0"/>
            </a:endParaRPr>
          </a:p>
          <a:p>
            <a:pPr lvl="1">
              <a:lnSpc>
                <a:spcPct val="90000"/>
              </a:lnSpc>
            </a:pPr>
            <a:r>
              <a:rPr lang="pt-BR" sz="1400" b="1" dirty="0">
                <a:latin typeface="Arial" pitchFamily="34" charset="0"/>
                <a:cs typeface="Arial" pitchFamily="34" charset="0"/>
              </a:rPr>
              <a:t>(FUNDEB - Medida Provisória nº 339, de 28 de dezembro)</a:t>
            </a:r>
          </a:p>
          <a:p>
            <a:pPr lvl="1">
              <a:lnSpc>
                <a:spcPct val="90000"/>
              </a:lnSpc>
            </a:pPr>
            <a:endParaRPr lang="pt-BR" sz="1400" b="1" dirty="0">
              <a:latin typeface="Arial" pitchFamily="34" charset="0"/>
              <a:cs typeface="Arial" pitchFamily="34" charset="0"/>
            </a:endParaRPr>
          </a:p>
          <a:p>
            <a:pPr lvl="1">
              <a:lnSpc>
                <a:spcPct val="90000"/>
              </a:lnSpc>
            </a:pPr>
            <a:r>
              <a:rPr lang="pt-BR" sz="1400" b="1" dirty="0">
                <a:latin typeface="Arial" pitchFamily="34" charset="0"/>
                <a:cs typeface="Arial" pitchFamily="34" charset="0"/>
              </a:rPr>
              <a:t>(FUNDEB - LEI nº 11.494, de 20 de junho de 2007)</a:t>
            </a:r>
          </a:p>
          <a:p>
            <a:pPr lvl="1">
              <a:lnSpc>
                <a:spcPct val="90000"/>
              </a:lnSpc>
            </a:pPr>
            <a:r>
              <a:rPr lang="pt-BR" sz="1400" b="1" dirty="0">
                <a:latin typeface="Arial" pitchFamily="34" charset="0"/>
                <a:cs typeface="Arial" pitchFamily="34" charset="0"/>
              </a:rPr>
              <a:t>LEI 14.276 DE 27 DE DEZEMBRO DE 2021</a:t>
            </a:r>
          </a:p>
          <a:p>
            <a:pPr marL="457200" lvl="1" indent="0">
              <a:lnSpc>
                <a:spcPct val="90000"/>
              </a:lnSpc>
              <a:buNone/>
            </a:pPr>
            <a:endParaRPr lang="pt-BR" sz="1400" b="1" dirty="0">
              <a:latin typeface="Arial" pitchFamily="34" charset="0"/>
              <a:cs typeface="Arial" pitchFamily="34" charset="0"/>
            </a:endParaRPr>
          </a:p>
          <a:p>
            <a:pPr marL="457200" lvl="1" indent="0">
              <a:lnSpc>
                <a:spcPct val="90000"/>
              </a:lnSpc>
              <a:buNone/>
            </a:pPr>
            <a:r>
              <a:rPr lang="pt-BR" sz="1400" b="1" dirty="0">
                <a:latin typeface="Arial" pitchFamily="34" charset="0"/>
                <a:cs typeface="Arial" pitchFamily="34" charset="0"/>
              </a:rPr>
              <a:t>O NOVO FUNDEB AGORA É PERMANENTE</a:t>
            </a:r>
          </a:p>
          <a:p>
            <a:pPr lvl="1">
              <a:lnSpc>
                <a:spcPct val="90000"/>
              </a:lnSpc>
            </a:pPr>
            <a:endParaRPr lang="pt-BR" sz="1000" b="1" dirty="0">
              <a:latin typeface="Arial" pitchFamily="34" charset="0"/>
              <a:cs typeface="Arial" pitchFamily="34" charset="0"/>
            </a:endParaRPr>
          </a:p>
        </p:txBody>
      </p:sp>
      <p:pic>
        <p:nvPicPr>
          <p:cNvPr id="2050" name="Picture 2" descr="Niña linda niño piensa con signo de inte... | Premium Vector #Freepik  #vector #ch… | Design de bonecos animados, Crianças meninas, Projetos de  ciência para crianças">
            <a:extLst>
              <a:ext uri="{FF2B5EF4-FFF2-40B4-BE49-F238E27FC236}">
                <a16:creationId xmlns:a16="http://schemas.microsoft.com/office/drawing/2014/main" id="{E2DDF839-A208-4CB0-B665-A9048F2423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10" r="15006"/>
          <a:stretch/>
        </p:blipFill>
        <p:spPr bwMode="auto">
          <a:xfrm>
            <a:off x="20" y="-1"/>
            <a:ext cx="404620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052" name="Isosceles Triangle 7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 name="Imagem 2" descr="Desenho de personagem de desenhos animados com texto preto sobre fundo branco&#10;&#10;Descrição gerada automaticamente com confiança média">
            <a:extLst>
              <a:ext uri="{FF2B5EF4-FFF2-40B4-BE49-F238E27FC236}">
                <a16:creationId xmlns:a16="http://schemas.microsoft.com/office/drawing/2014/main" id="{974674AE-BDB9-2346-2F1E-D4C534B8E8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82" y="5806942"/>
            <a:ext cx="2915816" cy="1097987"/>
          </a:xfrm>
          <a:prstGeom prst="rect">
            <a:avLst/>
          </a:prstGeom>
        </p:spPr>
      </p:pic>
    </p:spTree>
    <p:extLst>
      <p:ext uri="{BB962C8B-B14F-4D97-AF65-F5344CB8AC3E}">
        <p14:creationId xmlns:p14="http://schemas.microsoft.com/office/powerpoint/2010/main" val="352778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E8EC875C-EF66-454D-B298-799D750D3C48}"/>
              </a:ext>
            </a:extLst>
          </p:cNvPr>
          <p:cNvSpPr>
            <a:spLocks noGrp="1"/>
          </p:cNvSpPr>
          <p:nvPr>
            <p:ph type="title"/>
          </p:nvPr>
        </p:nvSpPr>
        <p:spPr>
          <a:xfrm>
            <a:off x="254084" y="476672"/>
            <a:ext cx="7058744" cy="1320800"/>
          </a:xfrm>
        </p:spPr>
        <p:txBody>
          <a:bodyPr anchor="ctr">
            <a:noAutofit/>
          </a:bodyPr>
          <a:lstStyle/>
          <a:p>
            <a:pPr algn="ctr"/>
            <a:r>
              <a:rPr lang="pt-BR" sz="3200" b="1" dirty="0">
                <a:latin typeface="Arial" pitchFamily="34" charset="0"/>
                <a:ea typeface="Kozuka Gothic Pro B" panose="020B0800000000000000" pitchFamily="34" charset="-128"/>
                <a:cs typeface="Arial" pitchFamily="34" charset="0"/>
              </a:rPr>
              <a:t>Percentual de escolas por dependência administrativa - Brasil -2020</a:t>
            </a:r>
            <a:endParaRPr lang="en-US" sz="3200" b="1" dirty="0">
              <a:latin typeface="Arial" pitchFamily="34" charset="0"/>
              <a:ea typeface="Kozuka Gothic Pro B" panose="020B0800000000000000" pitchFamily="34" charset="-128"/>
              <a:cs typeface="Arial" pitchFamily="34" charset="0"/>
            </a:endParaRPr>
          </a:p>
        </p:txBody>
      </p:sp>
      <p:pic>
        <p:nvPicPr>
          <p:cNvPr id="5" name="Espaço Reservado para Conteúdo 4">
            <a:extLst>
              <a:ext uri="{FF2B5EF4-FFF2-40B4-BE49-F238E27FC236}">
                <a16:creationId xmlns:a16="http://schemas.microsoft.com/office/drawing/2014/main" id="{9BB1D7CA-F28B-4C5F-B83E-DF47222FC119}"/>
              </a:ext>
            </a:extLst>
          </p:cNvPr>
          <p:cNvPicPr>
            <a:picLocks noGrp="1" noChangeAspect="1"/>
          </p:cNvPicPr>
          <p:nvPr>
            <p:ph idx="1"/>
          </p:nvPr>
        </p:nvPicPr>
        <p:blipFill>
          <a:blip r:embed="rId2"/>
          <a:stretch>
            <a:fillRect/>
          </a:stretch>
        </p:blipFill>
        <p:spPr>
          <a:xfrm>
            <a:off x="0" y="2110817"/>
            <a:ext cx="4742203" cy="4270511"/>
          </a:xfrm>
          <a:prstGeom prst="rect">
            <a:avLst/>
          </a:prstGeom>
        </p:spPr>
      </p:pic>
      <p:sp>
        <p:nvSpPr>
          <p:cNvPr id="7" name="CaixaDeTexto 6">
            <a:extLst>
              <a:ext uri="{FF2B5EF4-FFF2-40B4-BE49-F238E27FC236}">
                <a16:creationId xmlns:a16="http://schemas.microsoft.com/office/drawing/2014/main" id="{DFF96E8E-6F3E-420B-82BF-5A46ADF2F335}"/>
              </a:ext>
            </a:extLst>
          </p:cNvPr>
          <p:cNvSpPr txBox="1"/>
          <p:nvPr/>
        </p:nvSpPr>
        <p:spPr>
          <a:xfrm>
            <a:off x="4355976" y="2924944"/>
            <a:ext cx="3857472" cy="2308324"/>
          </a:xfrm>
          <a:prstGeom prst="rect">
            <a:avLst/>
          </a:prstGeom>
          <a:noFill/>
        </p:spPr>
        <p:txBody>
          <a:bodyPr wrap="square" rtlCol="0">
            <a:spAutoFit/>
          </a:bodyPr>
          <a:lstStyle/>
          <a:p>
            <a:r>
              <a:rPr lang="pt-BR" dirty="0"/>
              <a:t>O Brasil conta, em 2020, com 179.533 escolas de educação básica.</a:t>
            </a:r>
          </a:p>
          <a:p>
            <a:r>
              <a:rPr lang="pt-BR" dirty="0"/>
              <a:t>Desse total, a rede</a:t>
            </a:r>
          </a:p>
          <a:p>
            <a:r>
              <a:rPr lang="pt-BR" dirty="0"/>
              <a:t>municipal é responsável por aproximadamente dois terços delas (60,1%), seguida da rede</a:t>
            </a:r>
          </a:p>
          <a:p>
            <a:r>
              <a:rPr lang="pt-BR" dirty="0"/>
              <a:t>privada (22,9%)</a:t>
            </a:r>
          </a:p>
        </p:txBody>
      </p:sp>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85FF183F-9228-C8A1-125C-EA53453D7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5760013"/>
            <a:ext cx="2915816" cy="1097987"/>
          </a:xfrm>
          <a:prstGeom prst="rect">
            <a:avLst/>
          </a:prstGeom>
        </p:spPr>
      </p:pic>
    </p:spTree>
    <p:extLst>
      <p:ext uri="{BB962C8B-B14F-4D97-AF65-F5344CB8AC3E}">
        <p14:creationId xmlns:p14="http://schemas.microsoft.com/office/powerpoint/2010/main" val="317823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BD12F48C-053A-48D2-A1DE-3E96E1B69A22}"/>
              </a:ext>
            </a:extLst>
          </p:cNvPr>
          <p:cNvSpPr>
            <a:spLocks noGrp="1"/>
          </p:cNvSpPr>
          <p:nvPr>
            <p:ph type="title"/>
          </p:nvPr>
        </p:nvSpPr>
        <p:spPr>
          <a:xfrm>
            <a:off x="609600" y="609600"/>
            <a:ext cx="6348413" cy="1320800"/>
          </a:xfrm>
        </p:spPr>
        <p:txBody>
          <a:bodyPr anchor="ctr">
            <a:noAutofit/>
          </a:bodyPr>
          <a:lstStyle/>
          <a:p>
            <a:r>
              <a:rPr lang="pt-BR" sz="3200" b="1" dirty="0">
                <a:latin typeface="Arial" pitchFamily="34" charset="0"/>
                <a:ea typeface="Kozuka Gothic Pro B" panose="020B0800000000000000" pitchFamily="34" charset="-128"/>
                <a:cs typeface="Arial" pitchFamily="34" charset="0"/>
              </a:rPr>
              <a:t>Número de escolas por oferta de etapa de ensino Brasil - 2020</a:t>
            </a:r>
            <a:endParaRPr lang="en-US" sz="3200" b="1" dirty="0">
              <a:latin typeface="Arial" pitchFamily="34" charset="0"/>
              <a:ea typeface="Kozuka Gothic Pro B" panose="020B0800000000000000" pitchFamily="34" charset="-128"/>
              <a:cs typeface="Arial" pitchFamily="34" charset="0"/>
            </a:endParaRPr>
          </a:p>
        </p:txBody>
      </p:sp>
      <p:pic>
        <p:nvPicPr>
          <p:cNvPr id="5" name="Espaço Reservado para Conteúdo 4">
            <a:extLst>
              <a:ext uri="{FF2B5EF4-FFF2-40B4-BE49-F238E27FC236}">
                <a16:creationId xmlns:a16="http://schemas.microsoft.com/office/drawing/2014/main" id="{B9C91231-BC36-41CF-9542-587C727EED86}"/>
              </a:ext>
            </a:extLst>
          </p:cNvPr>
          <p:cNvPicPr>
            <a:picLocks noGrp="1" noChangeAspect="1"/>
          </p:cNvPicPr>
          <p:nvPr>
            <p:ph idx="1"/>
          </p:nvPr>
        </p:nvPicPr>
        <p:blipFill>
          <a:blip r:embed="rId2"/>
          <a:stretch>
            <a:fillRect/>
          </a:stretch>
        </p:blipFill>
        <p:spPr>
          <a:xfrm>
            <a:off x="0" y="2366963"/>
            <a:ext cx="5065085" cy="3881437"/>
          </a:xfrm>
          <a:prstGeom prst="rect">
            <a:avLst/>
          </a:prstGeom>
        </p:spPr>
      </p:pic>
      <p:sp>
        <p:nvSpPr>
          <p:cNvPr id="6" name="CaixaDeTexto 5">
            <a:extLst>
              <a:ext uri="{FF2B5EF4-FFF2-40B4-BE49-F238E27FC236}">
                <a16:creationId xmlns:a16="http://schemas.microsoft.com/office/drawing/2014/main" id="{F8142E53-59E1-4E88-9B18-C6FF2F7C2C36}"/>
              </a:ext>
            </a:extLst>
          </p:cNvPr>
          <p:cNvSpPr txBox="1"/>
          <p:nvPr/>
        </p:nvSpPr>
        <p:spPr>
          <a:xfrm>
            <a:off x="5065085" y="2636912"/>
            <a:ext cx="3857472" cy="2862322"/>
          </a:xfrm>
          <a:prstGeom prst="rect">
            <a:avLst/>
          </a:prstGeom>
          <a:noFill/>
        </p:spPr>
        <p:txBody>
          <a:bodyPr wrap="square" rtlCol="0">
            <a:spAutoFit/>
          </a:bodyPr>
          <a:lstStyle/>
          <a:p>
            <a:pPr algn="just"/>
            <a:r>
              <a:rPr lang="pt-BR" dirty="0"/>
              <a:t>Do total de 179.533 escolas da educação básica, as etapas de ensino mais ofertadas são os anos iniciais do ensino fundamental e a pré-escola, com 108.080 (60,2%)</a:t>
            </a:r>
          </a:p>
          <a:p>
            <a:pPr algn="just"/>
            <a:r>
              <a:rPr lang="pt-BR" dirty="0"/>
              <a:t>e 101.012 (56,3%) escolas, respectivamente. </a:t>
            </a:r>
          </a:p>
          <a:p>
            <a:pPr algn="just"/>
            <a:r>
              <a:rPr lang="pt-BR" dirty="0"/>
              <a:t>O ensino médio, por outro lado, é ofertado por apenas 28.933 (16,1%) escolas</a:t>
            </a:r>
          </a:p>
        </p:txBody>
      </p:sp>
      <p:pic>
        <p:nvPicPr>
          <p:cNvPr id="2" name="Imagem 1" descr="Desenho de personagem de desenhos animados com texto preto sobre fundo branco&#10;&#10;Descrição gerada automaticamente com confiança média">
            <a:extLst>
              <a:ext uri="{FF2B5EF4-FFF2-40B4-BE49-F238E27FC236}">
                <a16:creationId xmlns:a16="http://schemas.microsoft.com/office/drawing/2014/main" id="{BCB861F8-0C5D-0984-6809-CA13D5870C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874" y="5772688"/>
            <a:ext cx="2915816" cy="1097987"/>
          </a:xfrm>
          <a:prstGeom prst="rect">
            <a:avLst/>
          </a:prstGeom>
        </p:spPr>
      </p:pic>
    </p:spTree>
    <p:extLst>
      <p:ext uri="{BB962C8B-B14F-4D97-AF65-F5344CB8AC3E}">
        <p14:creationId xmlns:p14="http://schemas.microsoft.com/office/powerpoint/2010/main" val="3907870535"/>
      </p:ext>
    </p:extLst>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TotalTime>
  <Words>1691</Words>
  <Application>Microsoft Office PowerPoint</Application>
  <PresentationFormat>Apresentação na tela (4:3)</PresentationFormat>
  <Paragraphs>563</Paragraphs>
  <Slides>24</Slides>
  <Notes>1</Notes>
  <HiddenSlides>0</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24</vt:i4>
      </vt:variant>
    </vt:vector>
  </HeadingPairs>
  <TitlesOfParts>
    <vt:vector size="37" baseType="lpstr">
      <vt:lpstr>Arial</vt:lpstr>
      <vt:lpstr>Arimo</vt:lpstr>
      <vt:lpstr>Calibri</vt:lpstr>
      <vt:lpstr>Century Gothic</vt:lpstr>
      <vt:lpstr>Google Sans</vt:lpstr>
      <vt:lpstr>lucida grande</vt:lpstr>
      <vt:lpstr>Open Sans</vt:lpstr>
      <vt:lpstr>rawline</vt:lpstr>
      <vt:lpstr>Times New Roman</vt:lpstr>
      <vt:lpstr>Trebuchet MS</vt:lpstr>
      <vt:lpstr>Wingdings</vt:lpstr>
      <vt:lpstr>Wingdings 3</vt:lpstr>
      <vt:lpstr>Facetado</vt:lpstr>
      <vt:lpstr>“CENSO ESCOLAR E A CORRELAÇÃO DO AUMENTO NA ARRECADAÇÃO DO FUNDEB” </vt:lpstr>
      <vt:lpstr>O Censo Escolar é o principal instrumento de coleta de informações da educação básica e a mais importante pesquisa estatística educacional brasileira.</vt:lpstr>
      <vt:lpstr>Apresentação do PowerPoint</vt:lpstr>
      <vt:lpstr>Apresentação do PowerPoint</vt:lpstr>
      <vt:lpstr>Apresentação do PowerPoint</vt:lpstr>
      <vt:lpstr>Apresentação do PowerPoint</vt:lpstr>
      <vt:lpstr>Implementação do Novo Fundeb</vt:lpstr>
      <vt:lpstr>Percentual de escolas por dependência administrativa - Brasil -2020</vt:lpstr>
      <vt:lpstr>Número de escolas por oferta de etapa de ensino Brasil - 2020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Geraldo</dc:creator>
  <cp:lastModifiedBy>Felipe Eduardo</cp:lastModifiedBy>
  <cp:revision>42</cp:revision>
  <dcterms:created xsi:type="dcterms:W3CDTF">2021-02-08T03:27:10Z</dcterms:created>
  <dcterms:modified xsi:type="dcterms:W3CDTF">2023-04-04T16:54:24Z</dcterms:modified>
</cp:coreProperties>
</file>